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slideLayouts/slideLayout2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diagrams/drawing2.xml" ContentType="application/vnd.ms-office.drawingml.diagramDrawing+xml"/>
  <Override PartName="/ppt/theme/theme1.xml" ContentType="application/vnd.openxmlformats-officedocument.theme+xml"/>
  <Override PartName="/ppt/diagrams/layout4.xml" ContentType="application/vnd.openxmlformats-officedocument.drawingml.diagramLayout+xml"/>
  <Override PartName="/ppt/theme/theme2.xml" ContentType="application/vnd.openxmlformats-officedocument.theme+xml"/>
  <Override PartName="/ppt/diagrams/quickStyle4.xml" ContentType="application/vnd.openxmlformats-officedocument.drawingml.diagramStyl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98" r:id="rId6"/>
  </p:sldMasterIdLst>
  <p:notesMasterIdLst>
    <p:notesMasterId r:id="rId33"/>
  </p:notesMasterIdLst>
  <p:handoutMasterIdLst>
    <p:handoutMasterId r:id="rId34"/>
  </p:handoutMasterIdLst>
  <p:sldIdLst>
    <p:sldId id="256" r:id="rId7"/>
    <p:sldId id="266" r:id="rId8"/>
    <p:sldId id="351" r:id="rId9"/>
    <p:sldId id="991" r:id="rId10"/>
    <p:sldId id="992" r:id="rId11"/>
    <p:sldId id="990" r:id="rId12"/>
    <p:sldId id="989" r:id="rId13"/>
    <p:sldId id="259" r:id="rId14"/>
    <p:sldId id="994" r:id="rId15"/>
    <p:sldId id="979" r:id="rId16"/>
    <p:sldId id="993" r:id="rId17"/>
    <p:sldId id="999" r:id="rId18"/>
    <p:sldId id="258" r:id="rId19"/>
    <p:sldId id="1001" r:id="rId20"/>
    <p:sldId id="1002" r:id="rId21"/>
    <p:sldId id="1003" r:id="rId22"/>
    <p:sldId id="1004" r:id="rId23"/>
    <p:sldId id="982" r:id="rId24"/>
    <p:sldId id="291" r:id="rId25"/>
    <p:sldId id="996" r:id="rId26"/>
    <p:sldId id="365" r:id="rId27"/>
    <p:sldId id="359" r:id="rId28"/>
    <p:sldId id="360" r:id="rId29"/>
    <p:sldId id="995" r:id="rId30"/>
    <p:sldId id="1000" r:id="rId31"/>
    <p:sldId id="261" r:id="rId32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n, Carla" initials="GC" lastIdx="2" clrIdx="0">
    <p:extLst>
      <p:ext uri="{19B8F6BF-5375-455C-9EA6-DF929625EA0E}">
        <p15:presenceInfo xmlns:p15="http://schemas.microsoft.com/office/powerpoint/2012/main" userId="Gracen, Carla" providerId="None"/>
      </p:ext>
    </p:extLst>
  </p:cmAuthor>
  <p:cmAuthor id="2" name="Rogers, Ruth" initials="RR" lastIdx="21" clrIdx="1">
    <p:extLst>
      <p:ext uri="{19B8F6BF-5375-455C-9EA6-DF929625EA0E}">
        <p15:presenceInfo xmlns:p15="http://schemas.microsoft.com/office/powerpoint/2012/main" userId="Rogers, Ruth" providerId="None"/>
      </p:ext>
    </p:extLst>
  </p:cmAuthor>
  <p:cmAuthor id="3" name="Patel, Monica" initials="MAP" lastIdx="255" clrIdx="2">
    <p:extLst>
      <p:ext uri="{19B8F6BF-5375-455C-9EA6-DF929625EA0E}">
        <p15:presenceInfo xmlns:p15="http://schemas.microsoft.com/office/powerpoint/2012/main" userId="Patel, Moni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2482"/>
    <a:srgbClr val="897865"/>
    <a:srgbClr val="6A6C69"/>
    <a:srgbClr val="F26822"/>
    <a:srgbClr val="5A5B5C"/>
    <a:srgbClr val="E98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5380" autoAdjust="0"/>
  </p:normalViewPr>
  <p:slideViewPr>
    <p:cSldViewPr snapToGrid="0" snapToObjects="1">
      <p:cViewPr varScale="1">
        <p:scale>
          <a:sx n="72" d="100"/>
          <a:sy n="72" d="100"/>
        </p:scale>
        <p:origin x="11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5640"/>
    </p:cViewPr>
  </p:sorterViewPr>
  <p:notesViewPr>
    <p:cSldViewPr snapToGrid="0" snapToObjects="1">
      <p:cViewPr varScale="1">
        <p:scale>
          <a:sx n="85" d="100"/>
          <a:sy n="85" d="100"/>
        </p:scale>
        <p:origin x="298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0E5A5E-0BB9-4C29-886D-A582E3EA73B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A32F31-B016-4D4B-BB57-1AE007B92B3D}">
      <dgm:prSet/>
      <dgm:spPr>
        <a:solidFill>
          <a:srgbClr val="9E2482"/>
        </a:solidFill>
      </dgm:spPr>
      <dgm:t>
        <a:bodyPr/>
        <a:lstStyle/>
        <a:p>
          <a:pPr>
            <a:defRPr cap="all"/>
          </a:pPr>
          <a:r>
            <a:rPr lang="en-US" b="0" i="0" baseline="0" dirty="0"/>
            <a:t>In 2017, </a:t>
          </a:r>
          <a:r>
            <a:rPr lang="en-US" b="0" i="0" baseline="0" dirty="0" err="1"/>
            <a:t>DCH</a:t>
          </a:r>
          <a:r>
            <a:rPr lang="en-US" b="0" i="0" baseline="0" dirty="0"/>
            <a:t> and DOAS initiated a project to procure a single eligibility and enrollment vendor with a multi-dimensional benefits administration platform to support the State’s complex and diverse employee benefits programs.</a:t>
          </a:r>
          <a:endParaRPr lang="en-US" dirty="0"/>
        </a:p>
      </dgm:t>
    </dgm:pt>
    <dgm:pt modelId="{8C5ABDDB-4ACF-40A0-9CB2-6B87EAA7F9ED}" type="parTrans" cxnId="{D9A9E560-1BB0-4680-9DCA-0B757547F285}">
      <dgm:prSet/>
      <dgm:spPr/>
      <dgm:t>
        <a:bodyPr/>
        <a:lstStyle/>
        <a:p>
          <a:endParaRPr lang="en-US"/>
        </a:p>
      </dgm:t>
    </dgm:pt>
    <dgm:pt modelId="{52D9C32C-50DB-47FC-9ACB-75E5EC50FF40}" type="sibTrans" cxnId="{D9A9E560-1BB0-4680-9DCA-0B757547F285}">
      <dgm:prSet/>
      <dgm:spPr/>
      <dgm:t>
        <a:bodyPr/>
        <a:lstStyle/>
        <a:p>
          <a:endParaRPr lang="en-US"/>
        </a:p>
      </dgm:t>
    </dgm:pt>
    <dgm:pt modelId="{7924DCD7-A779-4944-86B7-DB9D41687FBA}">
      <dgm:prSet/>
      <dgm:spPr>
        <a:solidFill>
          <a:srgbClr val="9E2482"/>
        </a:solidFill>
      </dgm:spPr>
      <dgm:t>
        <a:bodyPr/>
        <a:lstStyle/>
        <a:p>
          <a:pPr>
            <a:defRPr cap="all"/>
          </a:pPr>
          <a:r>
            <a:rPr lang="en-US" b="0" i="0" baseline="0" dirty="0"/>
            <a:t>After thorough analysis and requirements definition, </a:t>
          </a:r>
          <a:r>
            <a:rPr lang="en-US" b="0" i="0" baseline="0" dirty="0" err="1"/>
            <a:t>DCH</a:t>
          </a:r>
          <a:r>
            <a:rPr lang="en-US" b="0" i="0" baseline="0" dirty="0"/>
            <a:t> and DOAS issued an RFP to procure the services of a single vendor for both agencies. </a:t>
          </a:r>
          <a:endParaRPr lang="en-US" dirty="0"/>
        </a:p>
      </dgm:t>
    </dgm:pt>
    <dgm:pt modelId="{E0F1177E-82C1-4407-86C5-B3A4EDC66960}" type="parTrans" cxnId="{E57BDFD7-F034-4DEE-89DD-29C30CA41E8E}">
      <dgm:prSet/>
      <dgm:spPr/>
      <dgm:t>
        <a:bodyPr/>
        <a:lstStyle/>
        <a:p>
          <a:endParaRPr lang="en-US"/>
        </a:p>
      </dgm:t>
    </dgm:pt>
    <dgm:pt modelId="{DEF5B067-2983-4F00-9F70-72742946F6FE}" type="sibTrans" cxnId="{E57BDFD7-F034-4DEE-89DD-29C30CA41E8E}">
      <dgm:prSet/>
      <dgm:spPr/>
      <dgm:t>
        <a:bodyPr/>
        <a:lstStyle/>
        <a:p>
          <a:endParaRPr lang="en-US"/>
        </a:p>
      </dgm:t>
    </dgm:pt>
    <dgm:pt modelId="{73F5521F-F98E-4601-913E-497A69F64582}">
      <dgm:prSet/>
      <dgm:spPr>
        <a:solidFill>
          <a:srgbClr val="9E2482"/>
        </a:solidFill>
      </dgm:spPr>
      <dgm:t>
        <a:bodyPr/>
        <a:lstStyle/>
        <a:p>
          <a:pPr>
            <a:defRPr cap="all"/>
          </a:pPr>
          <a:r>
            <a:rPr lang="en-US" b="0" i="0" baseline="0" dirty="0"/>
            <a:t>In November 2019, </a:t>
          </a:r>
          <a:r>
            <a:rPr lang="en-US" b="0" i="0" baseline="0" dirty="0" err="1"/>
            <a:t>DCH</a:t>
          </a:r>
          <a:r>
            <a:rPr lang="en-US" b="0" i="0" baseline="0" dirty="0"/>
            <a:t> and DOAS awarded the contract to Alight Solutions.  The award of the contract was protested by an unsuccessful supplier.</a:t>
          </a:r>
          <a:endParaRPr lang="en-US" dirty="0"/>
        </a:p>
      </dgm:t>
    </dgm:pt>
    <dgm:pt modelId="{9ED70770-5955-415E-A7B8-9B5936329489}" type="parTrans" cxnId="{17F0F395-65AE-4317-ACF1-80BF619E75E0}">
      <dgm:prSet/>
      <dgm:spPr/>
      <dgm:t>
        <a:bodyPr/>
        <a:lstStyle/>
        <a:p>
          <a:endParaRPr lang="en-US"/>
        </a:p>
      </dgm:t>
    </dgm:pt>
    <dgm:pt modelId="{AA416743-2A29-4168-8DEB-F042D4711142}" type="sibTrans" cxnId="{17F0F395-65AE-4317-ACF1-80BF619E75E0}">
      <dgm:prSet/>
      <dgm:spPr/>
      <dgm:t>
        <a:bodyPr/>
        <a:lstStyle/>
        <a:p>
          <a:endParaRPr lang="en-US"/>
        </a:p>
      </dgm:t>
    </dgm:pt>
    <dgm:pt modelId="{76CEFD0B-2A73-41F0-BC1E-C718236E7D67}">
      <dgm:prSet/>
      <dgm:spPr>
        <a:solidFill>
          <a:srgbClr val="9E2482"/>
        </a:solidFill>
      </dgm:spPr>
      <dgm:t>
        <a:bodyPr/>
        <a:lstStyle/>
        <a:p>
          <a:pPr>
            <a:defRPr cap="all"/>
          </a:pPr>
          <a:r>
            <a:rPr lang="en-US" b="0" i="0" baseline="0" dirty="0"/>
            <a:t>After an eight-month protest process, the decision to award the contract to Alight was upheld, and </a:t>
          </a:r>
          <a:r>
            <a:rPr lang="en-US" b="0" i="0" baseline="0" dirty="0" err="1"/>
            <a:t>DCH</a:t>
          </a:r>
          <a:r>
            <a:rPr lang="en-US" b="0" i="0" baseline="0" dirty="0"/>
            <a:t> and DOAS entered into an agreement with Alight.</a:t>
          </a:r>
          <a:endParaRPr lang="en-US" dirty="0"/>
        </a:p>
      </dgm:t>
    </dgm:pt>
    <dgm:pt modelId="{E3130771-1A53-409A-A4BD-D7BF4F8729DE}" type="parTrans" cxnId="{C394F9B9-C1D1-4F6E-819F-0026F0126C8F}">
      <dgm:prSet/>
      <dgm:spPr/>
      <dgm:t>
        <a:bodyPr/>
        <a:lstStyle/>
        <a:p>
          <a:endParaRPr lang="en-US"/>
        </a:p>
      </dgm:t>
    </dgm:pt>
    <dgm:pt modelId="{DE4A5EF7-ED16-4275-BAE6-90FBF52499CE}" type="sibTrans" cxnId="{C394F9B9-C1D1-4F6E-819F-0026F0126C8F}">
      <dgm:prSet/>
      <dgm:spPr/>
      <dgm:t>
        <a:bodyPr/>
        <a:lstStyle/>
        <a:p>
          <a:endParaRPr lang="en-US"/>
        </a:p>
      </dgm:t>
    </dgm:pt>
    <dgm:pt modelId="{A9A8ABBA-025A-4C73-89A4-AE5D7CADFFB1}">
      <dgm:prSet/>
      <dgm:spPr>
        <a:solidFill>
          <a:srgbClr val="9E2482"/>
        </a:solidFill>
      </dgm:spPr>
      <dgm:t>
        <a:bodyPr/>
        <a:lstStyle/>
        <a:p>
          <a:pPr>
            <a:defRPr cap="all"/>
          </a:pPr>
          <a:r>
            <a:rPr lang="en-US" b="0" i="0" baseline="0"/>
            <a:t>DCH and DOAS are currently working with Alight on developing the implementation plan. </a:t>
          </a:r>
          <a:endParaRPr lang="en-US"/>
        </a:p>
      </dgm:t>
    </dgm:pt>
    <dgm:pt modelId="{F487A38E-96F0-42BA-ABC9-1F292C70BB68}" type="parTrans" cxnId="{61986325-326C-4C1E-A7E9-B7EC5BC9AD66}">
      <dgm:prSet/>
      <dgm:spPr/>
      <dgm:t>
        <a:bodyPr/>
        <a:lstStyle/>
        <a:p>
          <a:endParaRPr lang="en-US"/>
        </a:p>
      </dgm:t>
    </dgm:pt>
    <dgm:pt modelId="{7B46EC88-AC63-4D89-97F2-B167FAE201FE}" type="sibTrans" cxnId="{61986325-326C-4C1E-A7E9-B7EC5BC9AD66}">
      <dgm:prSet/>
      <dgm:spPr/>
      <dgm:t>
        <a:bodyPr/>
        <a:lstStyle/>
        <a:p>
          <a:endParaRPr lang="en-US"/>
        </a:p>
      </dgm:t>
    </dgm:pt>
    <dgm:pt modelId="{72226616-5033-4EA9-91BE-F6DF422E26A3}" type="pres">
      <dgm:prSet presAssocID="{130E5A5E-0BB9-4C29-886D-A582E3EA73B5}" presName="linear" presStyleCnt="0">
        <dgm:presLayoutVars>
          <dgm:animLvl val="lvl"/>
          <dgm:resizeHandles val="exact"/>
        </dgm:presLayoutVars>
      </dgm:prSet>
      <dgm:spPr/>
    </dgm:pt>
    <dgm:pt modelId="{ADB6A364-907E-4CA2-AF27-552DF55B3731}" type="pres">
      <dgm:prSet presAssocID="{36A32F31-B016-4D4B-BB57-1AE007B92B3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A32FA59-B6C3-4B00-BF7A-8242F18CC69C}" type="pres">
      <dgm:prSet presAssocID="{52D9C32C-50DB-47FC-9ACB-75E5EC50FF40}" presName="spacer" presStyleCnt="0"/>
      <dgm:spPr/>
    </dgm:pt>
    <dgm:pt modelId="{D059BBE2-FE53-4798-90FC-CDA5FE405171}" type="pres">
      <dgm:prSet presAssocID="{7924DCD7-A779-4944-86B7-DB9D41687FB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3A152DA-45FF-4BA2-AFAD-91905F88398E}" type="pres">
      <dgm:prSet presAssocID="{DEF5B067-2983-4F00-9F70-72742946F6FE}" presName="spacer" presStyleCnt="0"/>
      <dgm:spPr/>
    </dgm:pt>
    <dgm:pt modelId="{49C9D0DA-8EA3-43D9-8849-B781B2744C50}" type="pres">
      <dgm:prSet presAssocID="{73F5521F-F98E-4601-913E-497A69F6458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048A61A-D20B-4C9C-B045-6F0DF35A7287}" type="pres">
      <dgm:prSet presAssocID="{AA416743-2A29-4168-8DEB-F042D4711142}" presName="spacer" presStyleCnt="0"/>
      <dgm:spPr/>
    </dgm:pt>
    <dgm:pt modelId="{45B01068-81D4-4EA5-A968-97FA3E2ECF8B}" type="pres">
      <dgm:prSet presAssocID="{76CEFD0B-2A73-41F0-BC1E-C718236E7D6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D4A5BB9-381E-4195-88E5-87C221563877}" type="pres">
      <dgm:prSet presAssocID="{DE4A5EF7-ED16-4275-BAE6-90FBF52499CE}" presName="spacer" presStyleCnt="0"/>
      <dgm:spPr/>
    </dgm:pt>
    <dgm:pt modelId="{392B5528-E198-4F57-B84A-298578B26272}" type="pres">
      <dgm:prSet presAssocID="{A9A8ABBA-025A-4C73-89A4-AE5D7CADFFB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1986325-326C-4C1E-A7E9-B7EC5BC9AD66}" srcId="{130E5A5E-0BB9-4C29-886D-A582E3EA73B5}" destId="{A9A8ABBA-025A-4C73-89A4-AE5D7CADFFB1}" srcOrd="4" destOrd="0" parTransId="{F487A38E-96F0-42BA-ABC9-1F292C70BB68}" sibTransId="{7B46EC88-AC63-4D89-97F2-B167FAE201FE}"/>
    <dgm:cxn modelId="{D9A9E560-1BB0-4680-9DCA-0B757547F285}" srcId="{130E5A5E-0BB9-4C29-886D-A582E3EA73B5}" destId="{36A32F31-B016-4D4B-BB57-1AE007B92B3D}" srcOrd="0" destOrd="0" parTransId="{8C5ABDDB-4ACF-40A0-9CB2-6B87EAA7F9ED}" sibTransId="{52D9C32C-50DB-47FC-9ACB-75E5EC50FF40}"/>
    <dgm:cxn modelId="{8ED6DF7B-4754-4833-A498-9A293189C55C}" type="presOf" srcId="{73F5521F-F98E-4601-913E-497A69F64582}" destId="{49C9D0DA-8EA3-43D9-8849-B781B2744C50}" srcOrd="0" destOrd="0" presId="urn:microsoft.com/office/officeart/2005/8/layout/vList2"/>
    <dgm:cxn modelId="{17F0F395-65AE-4317-ACF1-80BF619E75E0}" srcId="{130E5A5E-0BB9-4C29-886D-A582E3EA73B5}" destId="{73F5521F-F98E-4601-913E-497A69F64582}" srcOrd="2" destOrd="0" parTransId="{9ED70770-5955-415E-A7B8-9B5936329489}" sibTransId="{AA416743-2A29-4168-8DEB-F042D4711142}"/>
    <dgm:cxn modelId="{78D356A6-2A80-4196-9CCF-3BB60D30EB69}" type="presOf" srcId="{76CEFD0B-2A73-41F0-BC1E-C718236E7D67}" destId="{45B01068-81D4-4EA5-A968-97FA3E2ECF8B}" srcOrd="0" destOrd="0" presId="urn:microsoft.com/office/officeart/2005/8/layout/vList2"/>
    <dgm:cxn modelId="{8FA188AF-AC06-4F2B-AD16-5FCA275954DB}" type="presOf" srcId="{A9A8ABBA-025A-4C73-89A4-AE5D7CADFFB1}" destId="{392B5528-E198-4F57-B84A-298578B26272}" srcOrd="0" destOrd="0" presId="urn:microsoft.com/office/officeart/2005/8/layout/vList2"/>
    <dgm:cxn modelId="{C394F9B9-C1D1-4F6E-819F-0026F0126C8F}" srcId="{130E5A5E-0BB9-4C29-886D-A582E3EA73B5}" destId="{76CEFD0B-2A73-41F0-BC1E-C718236E7D67}" srcOrd="3" destOrd="0" parTransId="{E3130771-1A53-409A-A4BD-D7BF4F8729DE}" sibTransId="{DE4A5EF7-ED16-4275-BAE6-90FBF52499CE}"/>
    <dgm:cxn modelId="{FB990ECE-4833-453B-8792-3BB4A1D59CDD}" type="presOf" srcId="{36A32F31-B016-4D4B-BB57-1AE007B92B3D}" destId="{ADB6A364-907E-4CA2-AF27-552DF55B3731}" srcOrd="0" destOrd="0" presId="urn:microsoft.com/office/officeart/2005/8/layout/vList2"/>
    <dgm:cxn modelId="{E57BDFD7-F034-4DEE-89DD-29C30CA41E8E}" srcId="{130E5A5E-0BB9-4C29-886D-A582E3EA73B5}" destId="{7924DCD7-A779-4944-86B7-DB9D41687FBA}" srcOrd="1" destOrd="0" parTransId="{E0F1177E-82C1-4407-86C5-B3A4EDC66960}" sibTransId="{DEF5B067-2983-4F00-9F70-72742946F6FE}"/>
    <dgm:cxn modelId="{CEF46AE8-57CF-4B9D-96B9-7C0CD5FAC136}" type="presOf" srcId="{7924DCD7-A779-4944-86B7-DB9D41687FBA}" destId="{D059BBE2-FE53-4798-90FC-CDA5FE405171}" srcOrd="0" destOrd="0" presId="urn:microsoft.com/office/officeart/2005/8/layout/vList2"/>
    <dgm:cxn modelId="{CE5C53FC-B56B-4992-9049-1DE8EDAFE0B8}" type="presOf" srcId="{130E5A5E-0BB9-4C29-886D-A582E3EA73B5}" destId="{72226616-5033-4EA9-91BE-F6DF422E26A3}" srcOrd="0" destOrd="0" presId="urn:microsoft.com/office/officeart/2005/8/layout/vList2"/>
    <dgm:cxn modelId="{0BF53606-1DFE-4DD6-B65C-67F7E7223F89}" type="presParOf" srcId="{72226616-5033-4EA9-91BE-F6DF422E26A3}" destId="{ADB6A364-907E-4CA2-AF27-552DF55B3731}" srcOrd="0" destOrd="0" presId="urn:microsoft.com/office/officeart/2005/8/layout/vList2"/>
    <dgm:cxn modelId="{42B76DE2-1667-4F8A-9D55-5FFB804F6DDC}" type="presParOf" srcId="{72226616-5033-4EA9-91BE-F6DF422E26A3}" destId="{1A32FA59-B6C3-4B00-BF7A-8242F18CC69C}" srcOrd="1" destOrd="0" presId="urn:microsoft.com/office/officeart/2005/8/layout/vList2"/>
    <dgm:cxn modelId="{BD664ABE-DCDF-4A63-862D-8DE90B8711EA}" type="presParOf" srcId="{72226616-5033-4EA9-91BE-F6DF422E26A3}" destId="{D059BBE2-FE53-4798-90FC-CDA5FE405171}" srcOrd="2" destOrd="0" presId="urn:microsoft.com/office/officeart/2005/8/layout/vList2"/>
    <dgm:cxn modelId="{48196306-5953-449C-865C-58A3036CE611}" type="presParOf" srcId="{72226616-5033-4EA9-91BE-F6DF422E26A3}" destId="{E3A152DA-45FF-4BA2-AFAD-91905F88398E}" srcOrd="3" destOrd="0" presId="urn:microsoft.com/office/officeart/2005/8/layout/vList2"/>
    <dgm:cxn modelId="{6F52F821-FFF9-4153-865E-F6ABDB2330B5}" type="presParOf" srcId="{72226616-5033-4EA9-91BE-F6DF422E26A3}" destId="{49C9D0DA-8EA3-43D9-8849-B781B2744C50}" srcOrd="4" destOrd="0" presId="urn:microsoft.com/office/officeart/2005/8/layout/vList2"/>
    <dgm:cxn modelId="{BB0F0145-87E1-4CB5-A6D9-5B94E9A61A2B}" type="presParOf" srcId="{72226616-5033-4EA9-91BE-F6DF422E26A3}" destId="{3048A61A-D20B-4C9C-B045-6F0DF35A7287}" srcOrd="5" destOrd="0" presId="urn:microsoft.com/office/officeart/2005/8/layout/vList2"/>
    <dgm:cxn modelId="{F4111306-F130-4EAB-8E58-08D4196BEEB9}" type="presParOf" srcId="{72226616-5033-4EA9-91BE-F6DF422E26A3}" destId="{45B01068-81D4-4EA5-A968-97FA3E2ECF8B}" srcOrd="6" destOrd="0" presId="urn:microsoft.com/office/officeart/2005/8/layout/vList2"/>
    <dgm:cxn modelId="{7ADE0D31-FA00-47D6-A9F7-05B59C6A27C7}" type="presParOf" srcId="{72226616-5033-4EA9-91BE-F6DF422E26A3}" destId="{4D4A5BB9-381E-4195-88E5-87C221563877}" srcOrd="7" destOrd="0" presId="urn:microsoft.com/office/officeart/2005/8/layout/vList2"/>
    <dgm:cxn modelId="{0A427710-FD69-48C3-B881-95A88AA36E1E}" type="presParOf" srcId="{72226616-5033-4EA9-91BE-F6DF422E26A3}" destId="{392B5528-E198-4F57-B84A-298578B2627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0E5A5E-0BB9-4C29-886D-A582E3EA73B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36A32F31-B016-4D4B-BB57-1AE007B92B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baseline="0" dirty="0"/>
            <a:t>Single benefits portal for employees to enroll in medical and flexible benefits</a:t>
          </a:r>
          <a:endParaRPr lang="en-US" sz="1400" dirty="0"/>
        </a:p>
      </dgm:t>
    </dgm:pt>
    <dgm:pt modelId="{8C5ABDDB-4ACF-40A0-9CB2-6B87EAA7F9ED}" type="parTrans" cxnId="{D9A9E560-1BB0-4680-9DCA-0B757547F285}">
      <dgm:prSet/>
      <dgm:spPr/>
      <dgm:t>
        <a:bodyPr/>
        <a:lstStyle/>
        <a:p>
          <a:endParaRPr lang="en-US"/>
        </a:p>
      </dgm:t>
    </dgm:pt>
    <dgm:pt modelId="{52D9C32C-50DB-47FC-9ACB-75E5EC50FF40}" type="sibTrans" cxnId="{D9A9E560-1BB0-4680-9DCA-0B757547F28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924DCD7-A779-4944-86B7-DB9D41687FBA}">
      <dgm:prSet custT="1"/>
      <dgm:spPr/>
      <dgm:t>
        <a:bodyPr anchor="t"/>
        <a:lstStyle/>
        <a:p>
          <a:pPr>
            <a:lnSpc>
              <a:spcPct val="100000"/>
            </a:lnSpc>
          </a:pPr>
          <a:r>
            <a:rPr lang="en-US" sz="1400" dirty="0"/>
            <a:t>Financial management services including customer billing, fee collection and payment processing (new service).</a:t>
          </a:r>
        </a:p>
      </dgm:t>
    </dgm:pt>
    <dgm:pt modelId="{E0F1177E-82C1-4407-86C5-B3A4EDC66960}" type="parTrans" cxnId="{E57BDFD7-F034-4DEE-89DD-29C30CA41E8E}">
      <dgm:prSet/>
      <dgm:spPr/>
      <dgm:t>
        <a:bodyPr/>
        <a:lstStyle/>
        <a:p>
          <a:endParaRPr lang="en-US"/>
        </a:p>
      </dgm:t>
    </dgm:pt>
    <dgm:pt modelId="{DEF5B067-2983-4F00-9F70-72742946F6FE}" type="sibTrans" cxnId="{E57BDFD7-F034-4DEE-89DD-29C30CA41E8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3F5521F-F98E-4601-913E-497A69F64582}">
      <dgm:prSet custT="1"/>
      <dgm:spPr/>
      <dgm:t>
        <a:bodyPr anchor="t"/>
        <a:lstStyle/>
        <a:p>
          <a:pPr>
            <a:lnSpc>
              <a:spcPct val="100000"/>
            </a:lnSpc>
          </a:pPr>
          <a:r>
            <a:rPr lang="en-US" sz="1400" b="0" i="0" baseline="0" dirty="0"/>
            <a:t>Dependent verification services (replaces the current manual process).</a:t>
          </a:r>
        </a:p>
      </dgm:t>
    </dgm:pt>
    <dgm:pt modelId="{9ED70770-5955-415E-A7B8-9B5936329489}" type="parTrans" cxnId="{17F0F395-65AE-4317-ACF1-80BF619E75E0}">
      <dgm:prSet/>
      <dgm:spPr/>
      <dgm:t>
        <a:bodyPr/>
        <a:lstStyle/>
        <a:p>
          <a:endParaRPr lang="en-US"/>
        </a:p>
      </dgm:t>
    </dgm:pt>
    <dgm:pt modelId="{AA416743-2A29-4168-8DEB-F042D4711142}" type="sibTrans" cxnId="{17F0F395-65AE-4317-ACF1-80BF619E75E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6CEFD0B-2A73-41F0-BC1E-C718236E7D67}">
      <dgm:prSet custT="1"/>
      <dgm:spPr/>
      <dgm:t>
        <a:bodyPr anchor="t"/>
        <a:lstStyle/>
        <a:p>
          <a:pPr>
            <a:lnSpc>
              <a:spcPct val="100000"/>
            </a:lnSpc>
          </a:pPr>
          <a:r>
            <a:rPr lang="en-US" sz="1400" b="0" i="0" baseline="0" dirty="0"/>
            <a:t>Consolidated medical and flexible benefits analytics and reporting for the shared employee groups (new service).</a:t>
          </a:r>
        </a:p>
      </dgm:t>
    </dgm:pt>
    <dgm:pt modelId="{E3130771-1A53-409A-A4BD-D7BF4F8729DE}" type="parTrans" cxnId="{C394F9B9-C1D1-4F6E-819F-0026F0126C8F}">
      <dgm:prSet/>
      <dgm:spPr/>
      <dgm:t>
        <a:bodyPr/>
        <a:lstStyle/>
        <a:p>
          <a:endParaRPr lang="en-US"/>
        </a:p>
      </dgm:t>
    </dgm:pt>
    <dgm:pt modelId="{DE4A5EF7-ED16-4275-BAE6-90FBF52499CE}" type="sibTrans" cxnId="{C394F9B9-C1D1-4F6E-819F-0026F0126C8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9A8ABBA-025A-4C73-89A4-AE5D7CADFF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Single source of data for DOAS to calculate employee total rewards statements (operating efficiency).</a:t>
          </a:r>
        </a:p>
      </dgm:t>
    </dgm:pt>
    <dgm:pt modelId="{F487A38E-96F0-42BA-ABC9-1F292C70BB68}" type="parTrans" cxnId="{61986325-326C-4C1E-A7E9-B7EC5BC9AD66}">
      <dgm:prSet/>
      <dgm:spPr/>
      <dgm:t>
        <a:bodyPr/>
        <a:lstStyle/>
        <a:p>
          <a:endParaRPr lang="en-US"/>
        </a:p>
      </dgm:t>
    </dgm:pt>
    <dgm:pt modelId="{7B46EC88-AC63-4D89-97F2-B167FAE201FE}" type="sibTrans" cxnId="{61986325-326C-4C1E-A7E9-B7EC5BC9AD66}">
      <dgm:prSet/>
      <dgm:spPr/>
      <dgm:t>
        <a:bodyPr/>
        <a:lstStyle/>
        <a:p>
          <a:endParaRPr lang="en-US"/>
        </a:p>
      </dgm:t>
    </dgm:pt>
    <dgm:pt modelId="{24ACCB90-E5F4-4A6E-A02B-9581D5626946}">
      <dgm:prSet custT="1"/>
      <dgm:spPr/>
      <dgm:t>
        <a:bodyPr anchor="t"/>
        <a:lstStyle/>
        <a:p>
          <a:pPr>
            <a:lnSpc>
              <a:spcPct val="100000"/>
            </a:lnSpc>
          </a:pPr>
          <a:r>
            <a:rPr lang="en-US" sz="1400" b="0" i="0" baseline="0" dirty="0"/>
            <a:t>Cost neutral pricing that includes the following additional services and operating efficiencies: </a:t>
          </a:r>
        </a:p>
      </dgm:t>
    </dgm:pt>
    <dgm:pt modelId="{B0D47D4A-821F-4969-9CA6-BC2CE39E2A5D}" type="parTrans" cxnId="{37BCCF49-F119-41B6-9976-AE644349B75F}">
      <dgm:prSet/>
      <dgm:spPr/>
      <dgm:t>
        <a:bodyPr/>
        <a:lstStyle/>
        <a:p>
          <a:endParaRPr lang="en-US"/>
        </a:p>
      </dgm:t>
    </dgm:pt>
    <dgm:pt modelId="{EF0EB834-B3AC-4F94-8B05-09B1041F494B}" type="sibTrans" cxnId="{37BCCF49-F119-41B6-9976-AE644349B7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51B6103-220F-40D9-87C7-6B94B70BAEDB}">
      <dgm:prSet custT="1"/>
      <dgm:spPr/>
      <dgm:t>
        <a:bodyPr anchor="t"/>
        <a:lstStyle/>
        <a:p>
          <a:pPr>
            <a:lnSpc>
              <a:spcPct val="100000"/>
            </a:lnSpc>
          </a:pPr>
          <a:r>
            <a:rPr lang="en-US" sz="1400" dirty="0"/>
            <a:t>Improved agency billing and payroll deduction reconciliation processes (improved processes).</a:t>
          </a:r>
        </a:p>
      </dgm:t>
    </dgm:pt>
    <dgm:pt modelId="{F08018C9-821F-4FC4-982F-4D63BB43EFD5}" type="parTrans" cxnId="{073C3405-704D-4B68-8638-D0FFA6D897E1}">
      <dgm:prSet/>
      <dgm:spPr/>
      <dgm:t>
        <a:bodyPr/>
        <a:lstStyle/>
        <a:p>
          <a:endParaRPr lang="en-US"/>
        </a:p>
      </dgm:t>
    </dgm:pt>
    <dgm:pt modelId="{2C45FBF9-8913-4B27-976F-2B4C50D5C682}" type="sibTrans" cxnId="{073C3405-704D-4B68-8638-D0FFA6D897E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BE6E51C-14C6-4976-B87F-2C6CE9149783}" type="pres">
      <dgm:prSet presAssocID="{130E5A5E-0BB9-4C29-886D-A582E3EA73B5}" presName="root" presStyleCnt="0">
        <dgm:presLayoutVars>
          <dgm:dir/>
          <dgm:resizeHandles val="exact"/>
        </dgm:presLayoutVars>
      </dgm:prSet>
      <dgm:spPr/>
    </dgm:pt>
    <dgm:pt modelId="{89E5AA2F-9AC9-480F-A811-6C9AF62CF63E}" type="pres">
      <dgm:prSet presAssocID="{130E5A5E-0BB9-4C29-886D-A582E3EA73B5}" presName="container" presStyleCnt="0">
        <dgm:presLayoutVars>
          <dgm:dir/>
          <dgm:resizeHandles val="exact"/>
        </dgm:presLayoutVars>
      </dgm:prSet>
      <dgm:spPr/>
    </dgm:pt>
    <dgm:pt modelId="{78F7B45E-7D81-4F5B-9979-F130DFAADA7F}" type="pres">
      <dgm:prSet presAssocID="{36A32F31-B016-4D4B-BB57-1AE007B92B3D}" presName="compNode" presStyleCnt="0"/>
      <dgm:spPr/>
    </dgm:pt>
    <dgm:pt modelId="{B00EB94F-5F06-4F71-B1FB-579EAD5D7EA8}" type="pres">
      <dgm:prSet presAssocID="{36A32F31-B016-4D4B-BB57-1AE007B92B3D}" presName="iconBgRect" presStyleLbl="bgShp" presStyleIdx="0" presStyleCnt="7"/>
      <dgm:spPr/>
    </dgm:pt>
    <dgm:pt modelId="{E34A5DC1-6CEA-4614-A6E9-4184E9392B66}" type="pres">
      <dgm:prSet presAssocID="{36A32F31-B016-4D4B-BB57-1AE007B92B3D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8DCBF16D-056E-4296-9842-5FB83040F86D}" type="pres">
      <dgm:prSet presAssocID="{36A32F31-B016-4D4B-BB57-1AE007B92B3D}" presName="spaceRect" presStyleCnt="0"/>
      <dgm:spPr/>
    </dgm:pt>
    <dgm:pt modelId="{7B4F26D1-3A09-4FA5-BD03-B722F1A7D1E2}" type="pres">
      <dgm:prSet presAssocID="{36A32F31-B016-4D4B-BB57-1AE007B92B3D}" presName="textRect" presStyleLbl="revTx" presStyleIdx="0" presStyleCnt="7">
        <dgm:presLayoutVars>
          <dgm:chMax val="1"/>
          <dgm:chPref val="1"/>
        </dgm:presLayoutVars>
      </dgm:prSet>
      <dgm:spPr/>
    </dgm:pt>
    <dgm:pt modelId="{1415E149-B33F-4145-8F39-84ECDB0F7C34}" type="pres">
      <dgm:prSet presAssocID="{52D9C32C-50DB-47FC-9ACB-75E5EC50FF40}" presName="sibTrans" presStyleLbl="sibTrans2D1" presStyleIdx="0" presStyleCnt="0"/>
      <dgm:spPr/>
    </dgm:pt>
    <dgm:pt modelId="{C7331D09-1C2C-480E-8797-E2525311D3B1}" type="pres">
      <dgm:prSet presAssocID="{24ACCB90-E5F4-4A6E-A02B-9581D5626946}" presName="compNode" presStyleCnt="0"/>
      <dgm:spPr/>
    </dgm:pt>
    <dgm:pt modelId="{82FD38E3-F748-4074-BA79-9E7C365449FD}" type="pres">
      <dgm:prSet presAssocID="{24ACCB90-E5F4-4A6E-A02B-9581D5626946}" presName="iconBgRect" presStyleLbl="bgShp" presStyleIdx="1" presStyleCnt="7"/>
      <dgm:spPr/>
    </dgm:pt>
    <dgm:pt modelId="{B425105C-5107-4272-9921-1A622DBB5CEF}" type="pres">
      <dgm:prSet presAssocID="{24ACCB90-E5F4-4A6E-A02B-9581D562694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er"/>
        </a:ext>
      </dgm:extLst>
    </dgm:pt>
    <dgm:pt modelId="{60F6FCEB-0CE3-44F7-AEAA-F138AD39F476}" type="pres">
      <dgm:prSet presAssocID="{24ACCB90-E5F4-4A6E-A02B-9581D5626946}" presName="spaceRect" presStyleCnt="0"/>
      <dgm:spPr/>
    </dgm:pt>
    <dgm:pt modelId="{3BE9C92C-7F3F-4DD5-80CB-692B022A9444}" type="pres">
      <dgm:prSet presAssocID="{24ACCB90-E5F4-4A6E-A02B-9581D5626946}" presName="textRect" presStyleLbl="revTx" presStyleIdx="1" presStyleCnt="7">
        <dgm:presLayoutVars>
          <dgm:chMax val="1"/>
          <dgm:chPref val="1"/>
        </dgm:presLayoutVars>
      </dgm:prSet>
      <dgm:spPr/>
    </dgm:pt>
    <dgm:pt modelId="{6A1098E3-1E88-41D0-AFA2-F718C5523D49}" type="pres">
      <dgm:prSet presAssocID="{EF0EB834-B3AC-4F94-8B05-09B1041F494B}" presName="sibTrans" presStyleLbl="sibTrans2D1" presStyleIdx="0" presStyleCnt="0"/>
      <dgm:spPr/>
    </dgm:pt>
    <dgm:pt modelId="{D9B80676-94AF-4083-8CA5-33F44D745418}" type="pres">
      <dgm:prSet presAssocID="{7924DCD7-A779-4944-86B7-DB9D41687FBA}" presName="compNode" presStyleCnt="0"/>
      <dgm:spPr/>
    </dgm:pt>
    <dgm:pt modelId="{B242AAB1-71B6-4AF6-AC95-9400E935D7B5}" type="pres">
      <dgm:prSet presAssocID="{7924DCD7-A779-4944-86B7-DB9D41687FBA}" presName="iconBgRect" presStyleLbl="bgShp" presStyleIdx="2" presStyleCnt="7"/>
      <dgm:spPr/>
    </dgm:pt>
    <dgm:pt modelId="{B561A577-2BF4-4D20-9ADA-2046B640E959}" type="pres">
      <dgm:prSet presAssocID="{7924DCD7-A779-4944-86B7-DB9D41687FBA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4FEBB990-7B50-4924-AA4A-E73BE5562CCF}" type="pres">
      <dgm:prSet presAssocID="{7924DCD7-A779-4944-86B7-DB9D41687FBA}" presName="spaceRect" presStyleCnt="0"/>
      <dgm:spPr/>
    </dgm:pt>
    <dgm:pt modelId="{E1B8059A-DD1F-4E56-886D-8A52FF137FF7}" type="pres">
      <dgm:prSet presAssocID="{7924DCD7-A779-4944-86B7-DB9D41687FBA}" presName="textRect" presStyleLbl="revTx" presStyleIdx="2" presStyleCnt="7">
        <dgm:presLayoutVars>
          <dgm:chMax val="1"/>
          <dgm:chPref val="1"/>
        </dgm:presLayoutVars>
      </dgm:prSet>
      <dgm:spPr/>
    </dgm:pt>
    <dgm:pt modelId="{6ED702F7-D457-4436-AB89-81481C4CCC8E}" type="pres">
      <dgm:prSet presAssocID="{DEF5B067-2983-4F00-9F70-72742946F6FE}" presName="sibTrans" presStyleLbl="sibTrans2D1" presStyleIdx="0" presStyleCnt="0"/>
      <dgm:spPr/>
    </dgm:pt>
    <dgm:pt modelId="{AF811915-0654-4370-8904-391FB3FF4181}" type="pres">
      <dgm:prSet presAssocID="{251B6103-220F-40D9-87C7-6B94B70BAEDB}" presName="compNode" presStyleCnt="0"/>
      <dgm:spPr/>
    </dgm:pt>
    <dgm:pt modelId="{98E81C70-451D-4F9E-BAEE-9F0C023BF5AF}" type="pres">
      <dgm:prSet presAssocID="{251B6103-220F-40D9-87C7-6B94B70BAEDB}" presName="iconBgRect" presStyleLbl="bgShp" presStyleIdx="3" presStyleCnt="7"/>
      <dgm:spPr/>
    </dgm:pt>
    <dgm:pt modelId="{2A630903-FAE1-454B-8151-F5BB6C379CC6}" type="pres">
      <dgm:prSet presAssocID="{251B6103-220F-40D9-87C7-6B94B70BAEDB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B9C02D9E-CD02-44C6-B72A-A681156D15C8}" type="pres">
      <dgm:prSet presAssocID="{251B6103-220F-40D9-87C7-6B94B70BAEDB}" presName="spaceRect" presStyleCnt="0"/>
      <dgm:spPr/>
    </dgm:pt>
    <dgm:pt modelId="{E6745C29-ECE2-473B-9C9D-633CDD11D752}" type="pres">
      <dgm:prSet presAssocID="{251B6103-220F-40D9-87C7-6B94B70BAEDB}" presName="textRect" presStyleLbl="revTx" presStyleIdx="3" presStyleCnt="7">
        <dgm:presLayoutVars>
          <dgm:chMax val="1"/>
          <dgm:chPref val="1"/>
        </dgm:presLayoutVars>
      </dgm:prSet>
      <dgm:spPr/>
    </dgm:pt>
    <dgm:pt modelId="{C821E02E-851A-4659-B227-72CD35B9FD3C}" type="pres">
      <dgm:prSet presAssocID="{2C45FBF9-8913-4B27-976F-2B4C50D5C682}" presName="sibTrans" presStyleLbl="sibTrans2D1" presStyleIdx="0" presStyleCnt="0"/>
      <dgm:spPr/>
    </dgm:pt>
    <dgm:pt modelId="{B84898C2-C376-4DA0-A8F0-54BCAAF2180F}" type="pres">
      <dgm:prSet presAssocID="{73F5521F-F98E-4601-913E-497A69F64582}" presName="compNode" presStyleCnt="0"/>
      <dgm:spPr/>
    </dgm:pt>
    <dgm:pt modelId="{938CEC00-5B1D-477E-BDC3-9059915DAEC3}" type="pres">
      <dgm:prSet presAssocID="{73F5521F-F98E-4601-913E-497A69F64582}" presName="iconBgRect" presStyleLbl="bgShp" presStyleIdx="4" presStyleCnt="7" custLinFactNeighborX="6208" custLinFactNeighborY="39980"/>
      <dgm:spPr/>
    </dgm:pt>
    <dgm:pt modelId="{97B7CAB8-4B10-4E45-9E52-23424C896221}" type="pres">
      <dgm:prSet presAssocID="{73F5521F-F98E-4601-913E-497A69F64582}" presName="iconRect" presStyleLbl="node1" presStyleIdx="4" presStyleCnt="7" custLinFactNeighborX="9191" custLinFactNeighborY="6663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7F86A241-F542-49E2-8448-0AF9BE647099}" type="pres">
      <dgm:prSet presAssocID="{73F5521F-F98E-4601-913E-497A69F64582}" presName="spaceRect" presStyleCnt="0"/>
      <dgm:spPr/>
    </dgm:pt>
    <dgm:pt modelId="{EBBBD98A-349F-4D84-90A3-065E9E24CA7A}" type="pres">
      <dgm:prSet presAssocID="{73F5521F-F98E-4601-913E-497A69F64582}" presName="textRect" presStyleLbl="revTx" presStyleIdx="4" presStyleCnt="7" custLinFactNeighborX="-565" custLinFactNeighborY="18657">
        <dgm:presLayoutVars>
          <dgm:chMax val="1"/>
          <dgm:chPref val="1"/>
        </dgm:presLayoutVars>
      </dgm:prSet>
      <dgm:spPr/>
    </dgm:pt>
    <dgm:pt modelId="{FD05D10C-FB35-4289-B405-2A2B585144C2}" type="pres">
      <dgm:prSet presAssocID="{AA416743-2A29-4168-8DEB-F042D4711142}" presName="sibTrans" presStyleLbl="sibTrans2D1" presStyleIdx="0" presStyleCnt="0"/>
      <dgm:spPr/>
    </dgm:pt>
    <dgm:pt modelId="{C199DDA1-437B-4DE0-90ED-699FBCDDF37B}" type="pres">
      <dgm:prSet presAssocID="{76CEFD0B-2A73-41F0-BC1E-C718236E7D67}" presName="compNode" presStyleCnt="0"/>
      <dgm:spPr/>
    </dgm:pt>
    <dgm:pt modelId="{9B912B75-ABCC-4D22-BF22-CE431FA5CB01}" type="pres">
      <dgm:prSet presAssocID="{76CEFD0B-2A73-41F0-BC1E-C718236E7D67}" presName="iconBgRect" presStyleLbl="bgShp" presStyleIdx="5" presStyleCnt="7" custLinFactNeighborX="-3404" custLinFactNeighborY="54639"/>
      <dgm:spPr/>
    </dgm:pt>
    <dgm:pt modelId="{E2EEF849-B80F-4B22-9C30-F2202DDC6762}" type="pres">
      <dgm:prSet presAssocID="{76CEFD0B-2A73-41F0-BC1E-C718236E7D67}" presName="iconRect" presStyleLbl="node1" presStyleIdx="5" presStyleCnt="7" custLinFactNeighborX="-2298" custLinFactNeighborY="9190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624A2D98-BD81-4D37-85B8-0595ACAC230A}" type="pres">
      <dgm:prSet presAssocID="{76CEFD0B-2A73-41F0-BC1E-C718236E7D67}" presName="spaceRect" presStyleCnt="0"/>
      <dgm:spPr/>
    </dgm:pt>
    <dgm:pt modelId="{D136DA03-4F06-45BE-AB77-59C66BED02F6}" type="pres">
      <dgm:prSet presAssocID="{76CEFD0B-2A73-41F0-BC1E-C718236E7D67}" presName="textRect" presStyleLbl="revTx" presStyleIdx="5" presStyleCnt="7" custLinFactNeighborX="-7518" custLinFactNeighborY="18657">
        <dgm:presLayoutVars>
          <dgm:chMax val="1"/>
          <dgm:chPref val="1"/>
        </dgm:presLayoutVars>
      </dgm:prSet>
      <dgm:spPr/>
    </dgm:pt>
    <dgm:pt modelId="{40101C53-8C88-4869-B1DB-E14582C1351A}" type="pres">
      <dgm:prSet presAssocID="{DE4A5EF7-ED16-4275-BAE6-90FBF52499CE}" presName="sibTrans" presStyleLbl="sibTrans2D1" presStyleIdx="0" presStyleCnt="0"/>
      <dgm:spPr/>
    </dgm:pt>
    <dgm:pt modelId="{199F84B0-B33F-4C2E-8258-D7410D5FB26B}" type="pres">
      <dgm:prSet presAssocID="{A9A8ABBA-025A-4C73-89A4-AE5D7CADFFB1}" presName="compNode" presStyleCnt="0"/>
      <dgm:spPr/>
    </dgm:pt>
    <dgm:pt modelId="{F6A99055-84A2-49F8-BD5B-DAA168B45E2F}" type="pres">
      <dgm:prSet presAssocID="{A9A8ABBA-025A-4C73-89A4-AE5D7CADFFB1}" presName="iconBgRect" presStyleLbl="bgShp" presStyleIdx="6" presStyleCnt="7"/>
      <dgm:spPr/>
    </dgm:pt>
    <dgm:pt modelId="{741476EE-52EE-4B9F-9E11-00D72AAA0A82}" type="pres">
      <dgm:prSet presAssocID="{A9A8ABBA-025A-4C73-89A4-AE5D7CADFFB1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060964C9-C692-4779-8424-9DF19F841D2C}" type="pres">
      <dgm:prSet presAssocID="{A9A8ABBA-025A-4C73-89A4-AE5D7CADFFB1}" presName="spaceRect" presStyleCnt="0"/>
      <dgm:spPr/>
    </dgm:pt>
    <dgm:pt modelId="{539F3997-1927-47A8-893B-A978040D8F59}" type="pres">
      <dgm:prSet presAssocID="{A9A8ABBA-025A-4C73-89A4-AE5D7CADFFB1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073C3405-704D-4B68-8638-D0FFA6D897E1}" srcId="{130E5A5E-0BB9-4C29-886D-A582E3EA73B5}" destId="{251B6103-220F-40D9-87C7-6B94B70BAEDB}" srcOrd="3" destOrd="0" parTransId="{F08018C9-821F-4FC4-982F-4D63BB43EFD5}" sibTransId="{2C45FBF9-8913-4B27-976F-2B4C50D5C682}"/>
    <dgm:cxn modelId="{3789850A-17C8-469B-929F-7B47254E93F6}" type="presOf" srcId="{52D9C32C-50DB-47FC-9ACB-75E5EC50FF40}" destId="{1415E149-B33F-4145-8F39-84ECDB0F7C34}" srcOrd="0" destOrd="0" presId="urn:microsoft.com/office/officeart/2018/2/layout/IconCircleList"/>
    <dgm:cxn modelId="{0B69F80D-407F-4FD6-8601-17D81E66B2F9}" type="presOf" srcId="{73F5521F-F98E-4601-913E-497A69F64582}" destId="{EBBBD98A-349F-4D84-90A3-065E9E24CA7A}" srcOrd="0" destOrd="0" presId="urn:microsoft.com/office/officeart/2018/2/layout/IconCircleList"/>
    <dgm:cxn modelId="{C7EDF924-5C61-4D41-BA09-D561DD9A2D8E}" type="presOf" srcId="{2C45FBF9-8913-4B27-976F-2B4C50D5C682}" destId="{C821E02E-851A-4659-B227-72CD35B9FD3C}" srcOrd="0" destOrd="0" presId="urn:microsoft.com/office/officeart/2018/2/layout/IconCircleList"/>
    <dgm:cxn modelId="{61986325-326C-4C1E-A7E9-B7EC5BC9AD66}" srcId="{130E5A5E-0BB9-4C29-886D-A582E3EA73B5}" destId="{A9A8ABBA-025A-4C73-89A4-AE5D7CADFFB1}" srcOrd="6" destOrd="0" parTransId="{F487A38E-96F0-42BA-ABC9-1F292C70BB68}" sibTransId="{7B46EC88-AC63-4D89-97F2-B167FAE201FE}"/>
    <dgm:cxn modelId="{64434D29-12A0-4395-B89C-908AFAF8BB43}" type="presOf" srcId="{EF0EB834-B3AC-4F94-8B05-09B1041F494B}" destId="{6A1098E3-1E88-41D0-AFA2-F718C5523D49}" srcOrd="0" destOrd="0" presId="urn:microsoft.com/office/officeart/2018/2/layout/IconCircleList"/>
    <dgm:cxn modelId="{33A0AA3B-0EA4-4474-8EBD-E54AF2DDC145}" type="presOf" srcId="{DE4A5EF7-ED16-4275-BAE6-90FBF52499CE}" destId="{40101C53-8C88-4869-B1DB-E14582C1351A}" srcOrd="0" destOrd="0" presId="urn:microsoft.com/office/officeart/2018/2/layout/IconCircleList"/>
    <dgm:cxn modelId="{D9A9E560-1BB0-4680-9DCA-0B757547F285}" srcId="{130E5A5E-0BB9-4C29-886D-A582E3EA73B5}" destId="{36A32F31-B016-4D4B-BB57-1AE007B92B3D}" srcOrd="0" destOrd="0" parTransId="{8C5ABDDB-4ACF-40A0-9CB2-6B87EAA7F9ED}" sibTransId="{52D9C32C-50DB-47FC-9ACB-75E5EC50FF40}"/>
    <dgm:cxn modelId="{37BCCF49-F119-41B6-9976-AE644349B75F}" srcId="{130E5A5E-0BB9-4C29-886D-A582E3EA73B5}" destId="{24ACCB90-E5F4-4A6E-A02B-9581D5626946}" srcOrd="1" destOrd="0" parTransId="{B0D47D4A-821F-4969-9CA6-BC2CE39E2A5D}" sibTransId="{EF0EB834-B3AC-4F94-8B05-09B1041F494B}"/>
    <dgm:cxn modelId="{6781AE6A-C3D0-4C44-A928-3346E718D4F5}" type="presOf" srcId="{24ACCB90-E5F4-4A6E-A02B-9581D5626946}" destId="{3BE9C92C-7F3F-4DD5-80CB-692B022A9444}" srcOrd="0" destOrd="0" presId="urn:microsoft.com/office/officeart/2018/2/layout/IconCircleList"/>
    <dgm:cxn modelId="{C22D477A-2287-44E5-A046-4E7DAB0A5EA4}" type="presOf" srcId="{A9A8ABBA-025A-4C73-89A4-AE5D7CADFFB1}" destId="{539F3997-1927-47A8-893B-A978040D8F59}" srcOrd="0" destOrd="0" presId="urn:microsoft.com/office/officeart/2018/2/layout/IconCircleList"/>
    <dgm:cxn modelId="{FED71E7F-3D5A-4EA8-87A7-99CF28E5BB19}" type="presOf" srcId="{36A32F31-B016-4D4B-BB57-1AE007B92B3D}" destId="{7B4F26D1-3A09-4FA5-BD03-B722F1A7D1E2}" srcOrd="0" destOrd="0" presId="urn:microsoft.com/office/officeart/2018/2/layout/IconCircleList"/>
    <dgm:cxn modelId="{14E87183-0CEC-4C84-A039-8C6193B55FC7}" type="presOf" srcId="{130E5A5E-0BB9-4C29-886D-A582E3EA73B5}" destId="{FBE6E51C-14C6-4976-B87F-2C6CE9149783}" srcOrd="0" destOrd="0" presId="urn:microsoft.com/office/officeart/2018/2/layout/IconCircleList"/>
    <dgm:cxn modelId="{17F0F395-65AE-4317-ACF1-80BF619E75E0}" srcId="{130E5A5E-0BB9-4C29-886D-A582E3EA73B5}" destId="{73F5521F-F98E-4601-913E-497A69F64582}" srcOrd="4" destOrd="0" parTransId="{9ED70770-5955-415E-A7B8-9B5936329489}" sibTransId="{AA416743-2A29-4168-8DEB-F042D4711142}"/>
    <dgm:cxn modelId="{DCAC469E-4161-4C39-8351-E6F8A4C4DB56}" type="presOf" srcId="{251B6103-220F-40D9-87C7-6B94B70BAEDB}" destId="{E6745C29-ECE2-473B-9C9D-633CDD11D752}" srcOrd="0" destOrd="0" presId="urn:microsoft.com/office/officeart/2018/2/layout/IconCircleList"/>
    <dgm:cxn modelId="{593605B1-51DD-4720-B4C9-658446FDFB6D}" type="presOf" srcId="{AA416743-2A29-4168-8DEB-F042D4711142}" destId="{FD05D10C-FB35-4289-B405-2A2B585144C2}" srcOrd="0" destOrd="0" presId="urn:microsoft.com/office/officeart/2018/2/layout/IconCircleList"/>
    <dgm:cxn modelId="{C394F9B9-C1D1-4F6E-819F-0026F0126C8F}" srcId="{130E5A5E-0BB9-4C29-886D-A582E3EA73B5}" destId="{76CEFD0B-2A73-41F0-BC1E-C718236E7D67}" srcOrd="5" destOrd="0" parTransId="{E3130771-1A53-409A-A4BD-D7BF4F8729DE}" sibTransId="{DE4A5EF7-ED16-4275-BAE6-90FBF52499CE}"/>
    <dgm:cxn modelId="{E57BDFD7-F034-4DEE-89DD-29C30CA41E8E}" srcId="{130E5A5E-0BB9-4C29-886D-A582E3EA73B5}" destId="{7924DCD7-A779-4944-86B7-DB9D41687FBA}" srcOrd="2" destOrd="0" parTransId="{E0F1177E-82C1-4407-86C5-B3A4EDC66960}" sibTransId="{DEF5B067-2983-4F00-9F70-72742946F6FE}"/>
    <dgm:cxn modelId="{A5C8F2DA-2697-45B3-B7F7-5A911CBFEF04}" type="presOf" srcId="{7924DCD7-A779-4944-86B7-DB9D41687FBA}" destId="{E1B8059A-DD1F-4E56-886D-8A52FF137FF7}" srcOrd="0" destOrd="0" presId="urn:microsoft.com/office/officeart/2018/2/layout/IconCircleList"/>
    <dgm:cxn modelId="{6C5486E2-2B0A-47B2-B63D-07CAF2FE5D53}" type="presOf" srcId="{76CEFD0B-2A73-41F0-BC1E-C718236E7D67}" destId="{D136DA03-4F06-45BE-AB77-59C66BED02F6}" srcOrd="0" destOrd="0" presId="urn:microsoft.com/office/officeart/2018/2/layout/IconCircleList"/>
    <dgm:cxn modelId="{932854EA-01FD-4F4E-BB3D-120AE2E6FB80}" type="presOf" srcId="{DEF5B067-2983-4F00-9F70-72742946F6FE}" destId="{6ED702F7-D457-4436-AB89-81481C4CCC8E}" srcOrd="0" destOrd="0" presId="urn:microsoft.com/office/officeart/2018/2/layout/IconCircleList"/>
    <dgm:cxn modelId="{0B9D1DAE-3FC1-443D-BCF4-B239D338BBD4}" type="presParOf" srcId="{FBE6E51C-14C6-4976-B87F-2C6CE9149783}" destId="{89E5AA2F-9AC9-480F-A811-6C9AF62CF63E}" srcOrd="0" destOrd="0" presId="urn:microsoft.com/office/officeart/2018/2/layout/IconCircleList"/>
    <dgm:cxn modelId="{4BF7EBA6-3FB9-4DDE-A91D-CA27B6C7CFF1}" type="presParOf" srcId="{89E5AA2F-9AC9-480F-A811-6C9AF62CF63E}" destId="{78F7B45E-7D81-4F5B-9979-F130DFAADA7F}" srcOrd="0" destOrd="0" presId="urn:microsoft.com/office/officeart/2018/2/layout/IconCircleList"/>
    <dgm:cxn modelId="{CC9E0008-1721-4558-BD0D-8AE629CAC7C8}" type="presParOf" srcId="{78F7B45E-7D81-4F5B-9979-F130DFAADA7F}" destId="{B00EB94F-5F06-4F71-B1FB-579EAD5D7EA8}" srcOrd="0" destOrd="0" presId="urn:microsoft.com/office/officeart/2018/2/layout/IconCircleList"/>
    <dgm:cxn modelId="{FFE8FA62-64BF-43E2-829F-FB9447206835}" type="presParOf" srcId="{78F7B45E-7D81-4F5B-9979-F130DFAADA7F}" destId="{E34A5DC1-6CEA-4614-A6E9-4184E9392B66}" srcOrd="1" destOrd="0" presId="urn:microsoft.com/office/officeart/2018/2/layout/IconCircleList"/>
    <dgm:cxn modelId="{BB3064CA-39D0-4604-89A9-A81E42EFCE0C}" type="presParOf" srcId="{78F7B45E-7D81-4F5B-9979-F130DFAADA7F}" destId="{8DCBF16D-056E-4296-9842-5FB83040F86D}" srcOrd="2" destOrd="0" presId="urn:microsoft.com/office/officeart/2018/2/layout/IconCircleList"/>
    <dgm:cxn modelId="{30CC5A94-3E9C-43EB-9FB7-063C095013FE}" type="presParOf" srcId="{78F7B45E-7D81-4F5B-9979-F130DFAADA7F}" destId="{7B4F26D1-3A09-4FA5-BD03-B722F1A7D1E2}" srcOrd="3" destOrd="0" presId="urn:microsoft.com/office/officeart/2018/2/layout/IconCircleList"/>
    <dgm:cxn modelId="{8BE3CB6E-445C-4D43-A8FE-FF6B6440BED6}" type="presParOf" srcId="{89E5AA2F-9AC9-480F-A811-6C9AF62CF63E}" destId="{1415E149-B33F-4145-8F39-84ECDB0F7C34}" srcOrd="1" destOrd="0" presId="urn:microsoft.com/office/officeart/2018/2/layout/IconCircleList"/>
    <dgm:cxn modelId="{0C9E8158-FBD3-4B14-93EF-FE759A3633B3}" type="presParOf" srcId="{89E5AA2F-9AC9-480F-A811-6C9AF62CF63E}" destId="{C7331D09-1C2C-480E-8797-E2525311D3B1}" srcOrd="2" destOrd="0" presId="urn:microsoft.com/office/officeart/2018/2/layout/IconCircleList"/>
    <dgm:cxn modelId="{A53BAE12-79C6-4908-B8E2-6B7246E42734}" type="presParOf" srcId="{C7331D09-1C2C-480E-8797-E2525311D3B1}" destId="{82FD38E3-F748-4074-BA79-9E7C365449FD}" srcOrd="0" destOrd="0" presId="urn:microsoft.com/office/officeart/2018/2/layout/IconCircleList"/>
    <dgm:cxn modelId="{14E5F83A-F663-4837-AA16-330EA765D2E3}" type="presParOf" srcId="{C7331D09-1C2C-480E-8797-E2525311D3B1}" destId="{B425105C-5107-4272-9921-1A622DBB5CEF}" srcOrd="1" destOrd="0" presId="urn:microsoft.com/office/officeart/2018/2/layout/IconCircleList"/>
    <dgm:cxn modelId="{6893E493-886F-4C35-85B0-07AB82C3FAB2}" type="presParOf" srcId="{C7331D09-1C2C-480E-8797-E2525311D3B1}" destId="{60F6FCEB-0CE3-44F7-AEAA-F138AD39F476}" srcOrd="2" destOrd="0" presId="urn:microsoft.com/office/officeart/2018/2/layout/IconCircleList"/>
    <dgm:cxn modelId="{C3430BB5-6BCD-429E-AB7E-8E5BA0F9FA6A}" type="presParOf" srcId="{C7331D09-1C2C-480E-8797-E2525311D3B1}" destId="{3BE9C92C-7F3F-4DD5-80CB-692B022A9444}" srcOrd="3" destOrd="0" presId="urn:microsoft.com/office/officeart/2018/2/layout/IconCircleList"/>
    <dgm:cxn modelId="{2444C5D9-A281-45FD-BC19-990AD7B81A3F}" type="presParOf" srcId="{89E5AA2F-9AC9-480F-A811-6C9AF62CF63E}" destId="{6A1098E3-1E88-41D0-AFA2-F718C5523D49}" srcOrd="3" destOrd="0" presId="urn:microsoft.com/office/officeart/2018/2/layout/IconCircleList"/>
    <dgm:cxn modelId="{C1D821F3-0A76-4844-A4EB-86A5BA31263A}" type="presParOf" srcId="{89E5AA2F-9AC9-480F-A811-6C9AF62CF63E}" destId="{D9B80676-94AF-4083-8CA5-33F44D745418}" srcOrd="4" destOrd="0" presId="urn:microsoft.com/office/officeart/2018/2/layout/IconCircleList"/>
    <dgm:cxn modelId="{93BF8A0A-2E8C-49D5-A571-FAC3A23579C4}" type="presParOf" srcId="{D9B80676-94AF-4083-8CA5-33F44D745418}" destId="{B242AAB1-71B6-4AF6-AC95-9400E935D7B5}" srcOrd="0" destOrd="0" presId="urn:microsoft.com/office/officeart/2018/2/layout/IconCircleList"/>
    <dgm:cxn modelId="{A59318B9-4BC5-4A1A-9737-10798C3B4F13}" type="presParOf" srcId="{D9B80676-94AF-4083-8CA5-33F44D745418}" destId="{B561A577-2BF4-4D20-9ADA-2046B640E959}" srcOrd="1" destOrd="0" presId="urn:microsoft.com/office/officeart/2018/2/layout/IconCircleList"/>
    <dgm:cxn modelId="{0099DFE0-6A77-4AD8-A010-FE9D9F7C9788}" type="presParOf" srcId="{D9B80676-94AF-4083-8CA5-33F44D745418}" destId="{4FEBB990-7B50-4924-AA4A-E73BE5562CCF}" srcOrd="2" destOrd="0" presId="urn:microsoft.com/office/officeart/2018/2/layout/IconCircleList"/>
    <dgm:cxn modelId="{464913E3-8577-4959-9101-DD70332718C8}" type="presParOf" srcId="{D9B80676-94AF-4083-8CA5-33F44D745418}" destId="{E1B8059A-DD1F-4E56-886D-8A52FF137FF7}" srcOrd="3" destOrd="0" presId="urn:microsoft.com/office/officeart/2018/2/layout/IconCircleList"/>
    <dgm:cxn modelId="{F3CD0A57-2D82-4607-BD19-9802C960DD17}" type="presParOf" srcId="{89E5AA2F-9AC9-480F-A811-6C9AF62CF63E}" destId="{6ED702F7-D457-4436-AB89-81481C4CCC8E}" srcOrd="5" destOrd="0" presId="urn:microsoft.com/office/officeart/2018/2/layout/IconCircleList"/>
    <dgm:cxn modelId="{1F804C5A-76C5-49E8-B869-EAB5D3713490}" type="presParOf" srcId="{89E5AA2F-9AC9-480F-A811-6C9AF62CF63E}" destId="{AF811915-0654-4370-8904-391FB3FF4181}" srcOrd="6" destOrd="0" presId="urn:microsoft.com/office/officeart/2018/2/layout/IconCircleList"/>
    <dgm:cxn modelId="{55FB1132-AB3D-4550-BA03-6DD58AEB4A83}" type="presParOf" srcId="{AF811915-0654-4370-8904-391FB3FF4181}" destId="{98E81C70-451D-4F9E-BAEE-9F0C023BF5AF}" srcOrd="0" destOrd="0" presId="urn:microsoft.com/office/officeart/2018/2/layout/IconCircleList"/>
    <dgm:cxn modelId="{764B36BF-C60A-4B86-ABC8-DCF1C3E3A74D}" type="presParOf" srcId="{AF811915-0654-4370-8904-391FB3FF4181}" destId="{2A630903-FAE1-454B-8151-F5BB6C379CC6}" srcOrd="1" destOrd="0" presId="urn:microsoft.com/office/officeart/2018/2/layout/IconCircleList"/>
    <dgm:cxn modelId="{590F1844-7CE5-4661-83AE-8E803E007FF3}" type="presParOf" srcId="{AF811915-0654-4370-8904-391FB3FF4181}" destId="{B9C02D9E-CD02-44C6-B72A-A681156D15C8}" srcOrd="2" destOrd="0" presId="urn:microsoft.com/office/officeart/2018/2/layout/IconCircleList"/>
    <dgm:cxn modelId="{EE09640D-8DD7-473C-97EC-2340A951CAAC}" type="presParOf" srcId="{AF811915-0654-4370-8904-391FB3FF4181}" destId="{E6745C29-ECE2-473B-9C9D-633CDD11D752}" srcOrd="3" destOrd="0" presId="urn:microsoft.com/office/officeart/2018/2/layout/IconCircleList"/>
    <dgm:cxn modelId="{CA2D94F3-022B-4142-A112-DB0C35EF4A0A}" type="presParOf" srcId="{89E5AA2F-9AC9-480F-A811-6C9AF62CF63E}" destId="{C821E02E-851A-4659-B227-72CD35B9FD3C}" srcOrd="7" destOrd="0" presId="urn:microsoft.com/office/officeart/2018/2/layout/IconCircleList"/>
    <dgm:cxn modelId="{60737F15-5376-4965-B36A-0C3AAC78C92D}" type="presParOf" srcId="{89E5AA2F-9AC9-480F-A811-6C9AF62CF63E}" destId="{B84898C2-C376-4DA0-A8F0-54BCAAF2180F}" srcOrd="8" destOrd="0" presId="urn:microsoft.com/office/officeart/2018/2/layout/IconCircleList"/>
    <dgm:cxn modelId="{FDE2BB24-6C12-4595-9429-310D6F1F1DB9}" type="presParOf" srcId="{B84898C2-C376-4DA0-A8F0-54BCAAF2180F}" destId="{938CEC00-5B1D-477E-BDC3-9059915DAEC3}" srcOrd="0" destOrd="0" presId="urn:microsoft.com/office/officeart/2018/2/layout/IconCircleList"/>
    <dgm:cxn modelId="{89A472AD-6EEC-4D22-8373-461B6013A2B2}" type="presParOf" srcId="{B84898C2-C376-4DA0-A8F0-54BCAAF2180F}" destId="{97B7CAB8-4B10-4E45-9E52-23424C896221}" srcOrd="1" destOrd="0" presId="urn:microsoft.com/office/officeart/2018/2/layout/IconCircleList"/>
    <dgm:cxn modelId="{AF3EFE66-DBDD-4588-9459-15F10E3772F4}" type="presParOf" srcId="{B84898C2-C376-4DA0-A8F0-54BCAAF2180F}" destId="{7F86A241-F542-49E2-8448-0AF9BE647099}" srcOrd="2" destOrd="0" presId="urn:microsoft.com/office/officeart/2018/2/layout/IconCircleList"/>
    <dgm:cxn modelId="{4549369F-7F69-403C-B55B-E58AE455E2CD}" type="presParOf" srcId="{B84898C2-C376-4DA0-A8F0-54BCAAF2180F}" destId="{EBBBD98A-349F-4D84-90A3-065E9E24CA7A}" srcOrd="3" destOrd="0" presId="urn:microsoft.com/office/officeart/2018/2/layout/IconCircleList"/>
    <dgm:cxn modelId="{E4AE75EA-BC94-4FEC-94FB-B6568D328D81}" type="presParOf" srcId="{89E5AA2F-9AC9-480F-A811-6C9AF62CF63E}" destId="{FD05D10C-FB35-4289-B405-2A2B585144C2}" srcOrd="9" destOrd="0" presId="urn:microsoft.com/office/officeart/2018/2/layout/IconCircleList"/>
    <dgm:cxn modelId="{9AAC289D-BA74-49EE-A7F2-4474F4A07E06}" type="presParOf" srcId="{89E5AA2F-9AC9-480F-A811-6C9AF62CF63E}" destId="{C199DDA1-437B-4DE0-90ED-699FBCDDF37B}" srcOrd="10" destOrd="0" presId="urn:microsoft.com/office/officeart/2018/2/layout/IconCircleList"/>
    <dgm:cxn modelId="{41D501F4-A061-464E-8806-2171D2A49BD7}" type="presParOf" srcId="{C199DDA1-437B-4DE0-90ED-699FBCDDF37B}" destId="{9B912B75-ABCC-4D22-BF22-CE431FA5CB01}" srcOrd="0" destOrd="0" presId="urn:microsoft.com/office/officeart/2018/2/layout/IconCircleList"/>
    <dgm:cxn modelId="{4953BB94-EE9A-408D-BEC8-16B33A036330}" type="presParOf" srcId="{C199DDA1-437B-4DE0-90ED-699FBCDDF37B}" destId="{E2EEF849-B80F-4B22-9C30-F2202DDC6762}" srcOrd="1" destOrd="0" presId="urn:microsoft.com/office/officeart/2018/2/layout/IconCircleList"/>
    <dgm:cxn modelId="{E03292C4-C6FD-4802-B41C-62E50B87DB27}" type="presParOf" srcId="{C199DDA1-437B-4DE0-90ED-699FBCDDF37B}" destId="{624A2D98-BD81-4D37-85B8-0595ACAC230A}" srcOrd="2" destOrd="0" presId="urn:microsoft.com/office/officeart/2018/2/layout/IconCircleList"/>
    <dgm:cxn modelId="{00EA237E-BCE2-4BBF-9254-1C9F0FCB3606}" type="presParOf" srcId="{C199DDA1-437B-4DE0-90ED-699FBCDDF37B}" destId="{D136DA03-4F06-45BE-AB77-59C66BED02F6}" srcOrd="3" destOrd="0" presId="urn:microsoft.com/office/officeart/2018/2/layout/IconCircleList"/>
    <dgm:cxn modelId="{D7E7E22E-0801-49B0-9A5A-8AB05CEFDE5F}" type="presParOf" srcId="{89E5AA2F-9AC9-480F-A811-6C9AF62CF63E}" destId="{40101C53-8C88-4869-B1DB-E14582C1351A}" srcOrd="11" destOrd="0" presId="urn:microsoft.com/office/officeart/2018/2/layout/IconCircleList"/>
    <dgm:cxn modelId="{5A080295-87E1-43BB-B264-6EEF80AE74A8}" type="presParOf" srcId="{89E5AA2F-9AC9-480F-A811-6C9AF62CF63E}" destId="{199F84B0-B33F-4C2E-8258-D7410D5FB26B}" srcOrd="12" destOrd="0" presId="urn:microsoft.com/office/officeart/2018/2/layout/IconCircleList"/>
    <dgm:cxn modelId="{BDDC458C-334C-4AC3-9EC3-20BB9BB657F1}" type="presParOf" srcId="{199F84B0-B33F-4C2E-8258-D7410D5FB26B}" destId="{F6A99055-84A2-49F8-BD5B-DAA168B45E2F}" srcOrd="0" destOrd="0" presId="urn:microsoft.com/office/officeart/2018/2/layout/IconCircleList"/>
    <dgm:cxn modelId="{761F3E69-9D18-4A89-B29E-7FBC0FBA57F3}" type="presParOf" srcId="{199F84B0-B33F-4C2E-8258-D7410D5FB26B}" destId="{741476EE-52EE-4B9F-9E11-00D72AAA0A82}" srcOrd="1" destOrd="0" presId="urn:microsoft.com/office/officeart/2018/2/layout/IconCircleList"/>
    <dgm:cxn modelId="{B9175223-562F-4A49-ABBD-35C0321D5534}" type="presParOf" srcId="{199F84B0-B33F-4C2E-8258-D7410D5FB26B}" destId="{060964C9-C692-4779-8424-9DF19F841D2C}" srcOrd="2" destOrd="0" presId="urn:microsoft.com/office/officeart/2018/2/layout/IconCircleList"/>
    <dgm:cxn modelId="{9526CDCF-5F17-4C51-97C4-8633EBAED74C}" type="presParOf" srcId="{199F84B0-B33F-4C2E-8258-D7410D5FB26B}" destId="{539F3997-1927-47A8-893B-A978040D8F5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F57ED6-72E7-4878-B2CD-45009FA48D1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89D75E4-6676-4EF1-B42F-C3755CEFA3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June 25, 2020</a:t>
          </a:r>
          <a:endParaRPr lang="en-US" dirty="0"/>
        </a:p>
      </dgm:t>
    </dgm:pt>
    <dgm:pt modelId="{AB29BD84-70E2-415D-833D-FDDE08CEA133}" type="parTrans" cxnId="{7F9557F3-84EB-4D89-9B2D-F95D82BB15EB}">
      <dgm:prSet/>
      <dgm:spPr/>
      <dgm:t>
        <a:bodyPr/>
        <a:lstStyle/>
        <a:p>
          <a:endParaRPr lang="en-US"/>
        </a:p>
      </dgm:t>
    </dgm:pt>
    <dgm:pt modelId="{2CC43DA2-125B-434E-A246-34BE688ABC47}" type="sibTrans" cxnId="{7F9557F3-84EB-4D89-9B2D-F95D82BB15EB}">
      <dgm:prSet/>
      <dgm:spPr/>
      <dgm:t>
        <a:bodyPr/>
        <a:lstStyle/>
        <a:p>
          <a:endParaRPr lang="en-US"/>
        </a:p>
      </dgm:t>
    </dgm:pt>
    <dgm:pt modelId="{387D34B2-0DA8-4239-B773-2348C40D54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DOAS sends training count survey link</a:t>
          </a:r>
        </a:p>
      </dgm:t>
    </dgm:pt>
    <dgm:pt modelId="{8DE4C09B-945F-4A46-BE30-DB2EED6F280E}" type="parTrans" cxnId="{721FA6F0-6AEE-48EE-9BC2-0907B324E392}">
      <dgm:prSet/>
      <dgm:spPr/>
      <dgm:t>
        <a:bodyPr/>
        <a:lstStyle/>
        <a:p>
          <a:endParaRPr lang="en-US"/>
        </a:p>
      </dgm:t>
    </dgm:pt>
    <dgm:pt modelId="{34FCE438-6E0B-4EC6-9A10-74DEC4E6C6F0}" type="sibTrans" cxnId="{721FA6F0-6AEE-48EE-9BC2-0907B324E392}">
      <dgm:prSet/>
      <dgm:spPr/>
      <dgm:t>
        <a:bodyPr/>
        <a:lstStyle/>
        <a:p>
          <a:endParaRPr lang="en-US"/>
        </a:p>
      </dgm:t>
    </dgm:pt>
    <dgm:pt modelId="{C491EE36-0041-4CBF-8A7C-98434AC1FE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Provide DOAS an updated list of supervisors and managers</a:t>
          </a:r>
        </a:p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Determine your total employee,  supervisor, and manager counts</a:t>
          </a:r>
        </a:p>
      </dgm:t>
    </dgm:pt>
    <dgm:pt modelId="{BD4288E2-8E53-449F-9D9A-CCDDFB564B41}" type="sibTrans" cxnId="{C696A05E-F029-4C35-82E5-0AC1F73339CE}">
      <dgm:prSet/>
      <dgm:spPr/>
      <dgm:t>
        <a:bodyPr/>
        <a:lstStyle/>
        <a:p>
          <a:endParaRPr lang="en-US"/>
        </a:p>
      </dgm:t>
    </dgm:pt>
    <dgm:pt modelId="{B03B7822-9FBD-43DB-94B9-24B58F035785}" type="parTrans" cxnId="{C696A05E-F029-4C35-82E5-0AC1F73339CE}">
      <dgm:prSet/>
      <dgm:spPr/>
      <dgm:t>
        <a:bodyPr/>
        <a:lstStyle/>
        <a:p>
          <a:endParaRPr lang="en-US"/>
        </a:p>
      </dgm:t>
    </dgm:pt>
    <dgm:pt modelId="{DE7DEF92-2A94-42B1-94A2-A0F62A1F56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September 30, 2020</a:t>
          </a:r>
          <a:endParaRPr lang="en-US" dirty="0"/>
        </a:p>
      </dgm:t>
    </dgm:pt>
    <dgm:pt modelId="{4AE74EB5-A483-4423-A8B2-41130740DE43}" type="sibTrans" cxnId="{9FDE6B83-C9B3-4F9C-97CE-6D58B9B281F0}">
      <dgm:prSet/>
      <dgm:spPr/>
      <dgm:t>
        <a:bodyPr/>
        <a:lstStyle/>
        <a:p>
          <a:endParaRPr lang="en-US"/>
        </a:p>
      </dgm:t>
    </dgm:pt>
    <dgm:pt modelId="{106CA66D-E6C1-4B65-9BFB-CF7CD74C2D97}" type="parTrans" cxnId="{9FDE6B83-C9B3-4F9C-97CE-6D58B9B281F0}">
      <dgm:prSet/>
      <dgm:spPr/>
      <dgm:t>
        <a:bodyPr/>
        <a:lstStyle/>
        <a:p>
          <a:endParaRPr lang="en-US"/>
        </a:p>
      </dgm:t>
    </dgm:pt>
    <dgm:pt modelId="{EFC507F4-9CB7-43E9-AD10-320600CBAA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Deadline to submit agency employee count of employees, supervisors and managers as of July 1 and count that completed training by September 30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025D1C-4EDB-45FF-A3D3-B2FE2BC2A259}" type="sibTrans" cxnId="{16CEA7D5-E5B4-4286-BF71-0E070C20AAAE}">
      <dgm:prSet/>
      <dgm:spPr/>
      <dgm:t>
        <a:bodyPr/>
        <a:lstStyle/>
        <a:p>
          <a:endParaRPr lang="en-US"/>
        </a:p>
      </dgm:t>
    </dgm:pt>
    <dgm:pt modelId="{BAE974E7-2B86-4335-8302-5A4CBE665932}" type="parTrans" cxnId="{16CEA7D5-E5B4-4286-BF71-0E070C20AAAE}">
      <dgm:prSet/>
      <dgm:spPr/>
      <dgm:t>
        <a:bodyPr/>
        <a:lstStyle/>
        <a:p>
          <a:endParaRPr lang="en-US"/>
        </a:p>
      </dgm:t>
    </dgm:pt>
    <dgm:pt modelId="{EEA43FC6-2818-4248-975B-3216E248ED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October 15, 2020</a:t>
          </a:r>
        </a:p>
      </dgm:t>
    </dgm:pt>
    <dgm:pt modelId="{33C50505-B591-4AFA-A779-C3A5F4E1350A}" type="parTrans" cxnId="{939DC2AA-FB5B-40EB-928F-8E083355FD62}">
      <dgm:prSet/>
      <dgm:spPr/>
      <dgm:t>
        <a:bodyPr/>
        <a:lstStyle/>
        <a:p>
          <a:endParaRPr lang="en-US"/>
        </a:p>
      </dgm:t>
    </dgm:pt>
    <dgm:pt modelId="{3E22CE0F-9543-4120-B2AC-0C74179EFE68}" type="sibTrans" cxnId="{939DC2AA-FB5B-40EB-928F-8E083355FD62}">
      <dgm:prSet/>
      <dgm:spPr/>
      <dgm:t>
        <a:bodyPr/>
        <a:lstStyle/>
        <a:p>
          <a:endParaRPr lang="en-US"/>
        </a:p>
      </dgm:t>
    </dgm:pt>
    <dgm:pt modelId="{26127944-58E1-48E9-A8C4-F14E14C096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Deadline for annual training completion by employees, supervisors and managers</a:t>
          </a:r>
        </a:p>
      </dgm:t>
    </dgm:pt>
    <dgm:pt modelId="{C323CACA-CAE9-418D-8184-4061B8CA1BF7}" type="parTrans" cxnId="{A77BF768-B213-4A4D-A55D-35E9DEF8671F}">
      <dgm:prSet/>
      <dgm:spPr/>
      <dgm:t>
        <a:bodyPr/>
        <a:lstStyle/>
        <a:p>
          <a:endParaRPr lang="en-US"/>
        </a:p>
      </dgm:t>
    </dgm:pt>
    <dgm:pt modelId="{A2ADF708-D919-4D29-B19E-34B5D72500EB}" type="sibTrans" cxnId="{A77BF768-B213-4A4D-A55D-35E9DEF8671F}">
      <dgm:prSet/>
      <dgm:spPr/>
      <dgm:t>
        <a:bodyPr/>
        <a:lstStyle/>
        <a:p>
          <a:endParaRPr lang="en-US"/>
        </a:p>
      </dgm:t>
    </dgm:pt>
    <dgm:pt modelId="{F1E1CA28-469C-4519-B5EF-1F9BB2C1A8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July 1, 2020	</a:t>
          </a:r>
          <a:endParaRPr lang="en-US" dirty="0"/>
        </a:p>
      </dgm:t>
    </dgm:pt>
    <dgm:pt modelId="{DEA35A60-B907-43D1-BD35-B06CBE620A2E}" type="sibTrans" cxnId="{807F414A-70C6-4EFD-B5EB-65E148BE17F5}">
      <dgm:prSet/>
      <dgm:spPr/>
      <dgm:t>
        <a:bodyPr/>
        <a:lstStyle/>
        <a:p>
          <a:endParaRPr lang="en-US"/>
        </a:p>
      </dgm:t>
    </dgm:pt>
    <dgm:pt modelId="{D6D03EB6-F50E-4906-9135-16D3B6A6D8DF}" type="parTrans" cxnId="{807F414A-70C6-4EFD-B5EB-65E148BE17F5}">
      <dgm:prSet/>
      <dgm:spPr/>
      <dgm:t>
        <a:bodyPr/>
        <a:lstStyle/>
        <a:p>
          <a:endParaRPr lang="en-US"/>
        </a:p>
      </dgm:t>
    </dgm:pt>
    <dgm:pt modelId="{3CD1DA5B-9107-4D5C-885A-A6A469D4BE1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Training counts can be submitted any time before October 15</a:t>
          </a:r>
        </a:p>
      </dgm:t>
    </dgm:pt>
    <dgm:pt modelId="{864F72C3-A9F7-432C-A4DF-A469C2DCCB90}" type="parTrans" cxnId="{530C6B33-86A2-4EB6-814A-B2EB70C220DA}">
      <dgm:prSet/>
      <dgm:spPr/>
      <dgm:t>
        <a:bodyPr/>
        <a:lstStyle/>
        <a:p>
          <a:endParaRPr lang="en-US"/>
        </a:p>
      </dgm:t>
    </dgm:pt>
    <dgm:pt modelId="{26C18AC2-FF44-43E3-BFAE-9B49E61AF36B}" type="sibTrans" cxnId="{530C6B33-86A2-4EB6-814A-B2EB70C220DA}">
      <dgm:prSet/>
      <dgm:spPr/>
      <dgm:t>
        <a:bodyPr/>
        <a:lstStyle/>
        <a:p>
          <a:endParaRPr lang="en-US"/>
        </a:p>
      </dgm:t>
    </dgm:pt>
    <dgm:pt modelId="{FE9E47DE-BA99-41B3-AF87-E4F793DBFEA2}" type="pres">
      <dgm:prSet presAssocID="{08F57ED6-72E7-4878-B2CD-45009FA48D1F}" presName="root" presStyleCnt="0">
        <dgm:presLayoutVars>
          <dgm:dir/>
          <dgm:resizeHandles val="exact"/>
        </dgm:presLayoutVars>
      </dgm:prSet>
      <dgm:spPr/>
    </dgm:pt>
    <dgm:pt modelId="{525A1153-DED9-4118-A4EB-3CECCB71729B}" type="pres">
      <dgm:prSet presAssocID="{D89D75E4-6676-4EF1-B42F-C3755CEFA310}" presName="compNode" presStyleCnt="0"/>
      <dgm:spPr/>
    </dgm:pt>
    <dgm:pt modelId="{D4138BD5-3D49-4583-BC09-2259C0227A89}" type="pres">
      <dgm:prSet presAssocID="{D89D75E4-6676-4EF1-B42F-C3755CEFA310}" presName="bgRect" presStyleLbl="bgShp" presStyleIdx="0" presStyleCnt="4" custLinFactNeighborX="9206" custLinFactNeighborY="-430"/>
      <dgm:spPr/>
    </dgm:pt>
    <dgm:pt modelId="{F497F614-EE23-431F-A56D-9BDB5C64D2CF}" type="pres">
      <dgm:prSet presAssocID="{D89D75E4-6676-4EF1-B42F-C3755CEFA310}" presName="iconRect" presStyleLbl="nod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04982E9E-BAF0-42AD-A5C4-6D07A925079E}" type="pres">
      <dgm:prSet presAssocID="{D89D75E4-6676-4EF1-B42F-C3755CEFA310}" presName="spaceRect" presStyleCnt="0"/>
      <dgm:spPr/>
    </dgm:pt>
    <dgm:pt modelId="{5DFEEB49-CF3F-4B6F-A668-A60F5167782E}" type="pres">
      <dgm:prSet presAssocID="{D89D75E4-6676-4EF1-B42F-C3755CEFA310}" presName="parTx" presStyleLbl="revTx" presStyleIdx="0" presStyleCnt="8">
        <dgm:presLayoutVars>
          <dgm:chMax val="0"/>
          <dgm:chPref val="0"/>
        </dgm:presLayoutVars>
      </dgm:prSet>
      <dgm:spPr/>
    </dgm:pt>
    <dgm:pt modelId="{7DE4759C-9C00-4FCF-96AC-568C1BB6619A}" type="pres">
      <dgm:prSet presAssocID="{D89D75E4-6676-4EF1-B42F-C3755CEFA310}" presName="desTx" presStyleLbl="revTx" presStyleIdx="1" presStyleCnt="8" custLinFactNeighborX="56502" custLinFactNeighborY="-34886">
        <dgm:presLayoutVars/>
      </dgm:prSet>
      <dgm:spPr/>
    </dgm:pt>
    <dgm:pt modelId="{E8B15A12-C025-4D0B-8567-EA94160E29E5}" type="pres">
      <dgm:prSet presAssocID="{2CC43DA2-125B-434E-A246-34BE688ABC47}" presName="sibTrans" presStyleCnt="0"/>
      <dgm:spPr/>
    </dgm:pt>
    <dgm:pt modelId="{390D055D-C96B-40D6-ABF3-FDE9A8AB85BE}" type="pres">
      <dgm:prSet presAssocID="{F1E1CA28-469C-4519-B5EF-1F9BB2C1A80C}" presName="compNode" presStyleCnt="0"/>
      <dgm:spPr/>
    </dgm:pt>
    <dgm:pt modelId="{AD46275C-2780-4BBC-A55D-89F2396C3D36}" type="pres">
      <dgm:prSet presAssocID="{F1E1CA28-469C-4519-B5EF-1F9BB2C1A80C}" presName="bgRect" presStyleLbl="bgShp" presStyleIdx="1" presStyleCnt="4"/>
      <dgm:spPr/>
    </dgm:pt>
    <dgm:pt modelId="{22379AD7-52CA-437C-95C1-17F28A2883C4}" type="pres">
      <dgm:prSet presAssocID="{F1E1CA28-469C-4519-B5EF-1F9BB2C1A80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93B373A0-9BB1-4404-9F49-D097868E3BE9}" type="pres">
      <dgm:prSet presAssocID="{F1E1CA28-469C-4519-B5EF-1F9BB2C1A80C}" presName="spaceRect" presStyleCnt="0"/>
      <dgm:spPr/>
    </dgm:pt>
    <dgm:pt modelId="{77B12F77-0108-4FCA-AB66-E71D6420CB0D}" type="pres">
      <dgm:prSet presAssocID="{F1E1CA28-469C-4519-B5EF-1F9BB2C1A80C}" presName="parTx" presStyleLbl="revTx" presStyleIdx="2" presStyleCnt="8">
        <dgm:presLayoutVars>
          <dgm:chMax val="0"/>
          <dgm:chPref val="0"/>
        </dgm:presLayoutVars>
      </dgm:prSet>
      <dgm:spPr/>
    </dgm:pt>
    <dgm:pt modelId="{A05E38FC-6EDF-469C-B15A-A7F36CAC4700}" type="pres">
      <dgm:prSet presAssocID="{F1E1CA28-469C-4519-B5EF-1F9BB2C1A80C}" presName="desTx" presStyleLbl="revTx" presStyleIdx="3" presStyleCnt="8" custLinFactNeighborX="31" custLinFactNeighborY="-1008">
        <dgm:presLayoutVars/>
      </dgm:prSet>
      <dgm:spPr/>
    </dgm:pt>
    <dgm:pt modelId="{141B63D4-FF31-4C0F-89A3-B66C122BF429}" type="pres">
      <dgm:prSet presAssocID="{DEA35A60-B907-43D1-BD35-B06CBE620A2E}" presName="sibTrans" presStyleCnt="0"/>
      <dgm:spPr/>
    </dgm:pt>
    <dgm:pt modelId="{74CA83C8-DEC8-4A88-809B-F99E18F88573}" type="pres">
      <dgm:prSet presAssocID="{DE7DEF92-2A94-42B1-94A2-A0F62A1F56AE}" presName="compNode" presStyleCnt="0"/>
      <dgm:spPr/>
    </dgm:pt>
    <dgm:pt modelId="{B822B135-98C9-42EF-9CDF-522D8F87B488}" type="pres">
      <dgm:prSet presAssocID="{DE7DEF92-2A94-42B1-94A2-A0F62A1F56AE}" presName="bgRect" presStyleLbl="bgShp" presStyleIdx="2" presStyleCnt="4"/>
      <dgm:spPr/>
    </dgm:pt>
    <dgm:pt modelId="{7B7401E4-4EA2-4E62-B900-5D7D50295DA7}" type="pres">
      <dgm:prSet presAssocID="{DE7DEF92-2A94-42B1-94A2-A0F62A1F56AE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02C690D7-0CB4-40F4-BE43-7984B4BB6804}" type="pres">
      <dgm:prSet presAssocID="{DE7DEF92-2A94-42B1-94A2-A0F62A1F56AE}" presName="spaceRect" presStyleCnt="0"/>
      <dgm:spPr/>
    </dgm:pt>
    <dgm:pt modelId="{E1B6386D-B586-4BC3-B52E-D2AA7AAA5107}" type="pres">
      <dgm:prSet presAssocID="{DE7DEF92-2A94-42B1-94A2-A0F62A1F56AE}" presName="parTx" presStyleLbl="revTx" presStyleIdx="4" presStyleCnt="8">
        <dgm:presLayoutVars>
          <dgm:chMax val="0"/>
          <dgm:chPref val="0"/>
        </dgm:presLayoutVars>
      </dgm:prSet>
      <dgm:spPr/>
    </dgm:pt>
    <dgm:pt modelId="{76994587-E59D-4A90-943D-FA0FB1888ADA}" type="pres">
      <dgm:prSet presAssocID="{DE7DEF92-2A94-42B1-94A2-A0F62A1F56AE}" presName="desTx" presStyleLbl="revTx" presStyleIdx="5" presStyleCnt="8">
        <dgm:presLayoutVars/>
      </dgm:prSet>
      <dgm:spPr/>
    </dgm:pt>
    <dgm:pt modelId="{3D3EC07D-344F-4568-A206-CFF068A72F14}" type="pres">
      <dgm:prSet presAssocID="{4AE74EB5-A483-4423-A8B2-41130740DE43}" presName="sibTrans" presStyleCnt="0"/>
      <dgm:spPr/>
    </dgm:pt>
    <dgm:pt modelId="{FBAAA158-3FC5-4A0E-9CD0-60804018BF5B}" type="pres">
      <dgm:prSet presAssocID="{EEA43FC6-2818-4248-975B-3216E248EDB3}" presName="compNode" presStyleCnt="0"/>
      <dgm:spPr/>
    </dgm:pt>
    <dgm:pt modelId="{7D3D5FA3-3C82-4682-B81A-1EBA50CBC502}" type="pres">
      <dgm:prSet presAssocID="{EEA43FC6-2818-4248-975B-3216E248EDB3}" presName="bgRect" presStyleLbl="bgShp" presStyleIdx="3" presStyleCnt="4" custLinFactNeighborX="-8042" custLinFactNeighborY="430"/>
      <dgm:spPr/>
    </dgm:pt>
    <dgm:pt modelId="{FE9EAFFF-1398-44E9-A326-F81535B86904}" type="pres">
      <dgm:prSet presAssocID="{EEA43FC6-2818-4248-975B-3216E248EDB3}" presName="iconRect" presStyleLbl="node1" presStyleIdx="3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62E728F6-56D5-4800-AF41-06A792C588FD}" type="pres">
      <dgm:prSet presAssocID="{EEA43FC6-2818-4248-975B-3216E248EDB3}" presName="spaceRect" presStyleCnt="0"/>
      <dgm:spPr/>
    </dgm:pt>
    <dgm:pt modelId="{0CDB101D-24EA-49FD-900D-02833EFCCBA0}" type="pres">
      <dgm:prSet presAssocID="{EEA43FC6-2818-4248-975B-3216E248EDB3}" presName="parTx" presStyleLbl="revTx" presStyleIdx="6" presStyleCnt="8">
        <dgm:presLayoutVars>
          <dgm:chMax val="0"/>
          <dgm:chPref val="0"/>
        </dgm:presLayoutVars>
      </dgm:prSet>
      <dgm:spPr/>
    </dgm:pt>
    <dgm:pt modelId="{05D0C350-7BA3-4417-A64F-52F3D7C1E325}" type="pres">
      <dgm:prSet presAssocID="{EEA43FC6-2818-4248-975B-3216E248EDB3}" presName="desTx" presStyleLbl="revTx" presStyleIdx="7" presStyleCnt="8">
        <dgm:presLayoutVars/>
      </dgm:prSet>
      <dgm:spPr/>
    </dgm:pt>
  </dgm:ptLst>
  <dgm:cxnLst>
    <dgm:cxn modelId="{C4BF2705-6BD0-49DA-9020-4711C297F2D5}" type="presOf" srcId="{D89D75E4-6676-4EF1-B42F-C3755CEFA310}" destId="{5DFEEB49-CF3F-4B6F-A668-A60F5167782E}" srcOrd="0" destOrd="0" presId="urn:microsoft.com/office/officeart/2018/2/layout/IconVerticalSolidList"/>
    <dgm:cxn modelId="{530C6B33-86A2-4EB6-814A-B2EB70C220DA}" srcId="{D89D75E4-6676-4EF1-B42F-C3755CEFA310}" destId="{3CD1DA5B-9107-4D5C-885A-A6A469D4BE13}" srcOrd="1" destOrd="0" parTransId="{864F72C3-A9F7-432C-A4DF-A469C2DCCB90}" sibTransId="{26C18AC2-FF44-43E3-BFAE-9B49E61AF36B}"/>
    <dgm:cxn modelId="{95ACF93B-FEFA-4A0F-BDE7-9CF4989CAA82}" type="presOf" srcId="{387D34B2-0DA8-4239-B773-2348C40D5495}" destId="{7DE4759C-9C00-4FCF-96AC-568C1BB6619A}" srcOrd="0" destOrd="0" presId="urn:microsoft.com/office/officeart/2018/2/layout/IconVerticalSolidList"/>
    <dgm:cxn modelId="{C696A05E-F029-4C35-82E5-0AC1F73339CE}" srcId="{F1E1CA28-469C-4519-B5EF-1F9BB2C1A80C}" destId="{C491EE36-0041-4CBF-8A7C-98434AC1FE09}" srcOrd="0" destOrd="0" parTransId="{B03B7822-9FBD-43DB-94B9-24B58F035785}" sibTransId="{BD4288E2-8E53-449F-9D9A-CCDDFB564B41}"/>
    <dgm:cxn modelId="{4DE36F5F-895C-489A-92FE-88C591C8939A}" type="presOf" srcId="{C491EE36-0041-4CBF-8A7C-98434AC1FE09}" destId="{A05E38FC-6EDF-469C-B15A-A7F36CAC4700}" srcOrd="0" destOrd="0" presId="urn:microsoft.com/office/officeart/2018/2/layout/IconVerticalSolidList"/>
    <dgm:cxn modelId="{A77BF768-B213-4A4D-A55D-35E9DEF8671F}" srcId="{DE7DEF92-2A94-42B1-94A2-A0F62A1F56AE}" destId="{26127944-58E1-48E9-A8C4-F14E14C09667}" srcOrd="0" destOrd="0" parTransId="{C323CACA-CAE9-418D-8184-4061B8CA1BF7}" sibTransId="{A2ADF708-D919-4D29-B19E-34B5D72500EB}"/>
    <dgm:cxn modelId="{807F414A-70C6-4EFD-B5EB-65E148BE17F5}" srcId="{08F57ED6-72E7-4878-B2CD-45009FA48D1F}" destId="{F1E1CA28-469C-4519-B5EF-1F9BB2C1A80C}" srcOrd="1" destOrd="0" parTransId="{D6D03EB6-F50E-4906-9135-16D3B6A6D8DF}" sibTransId="{DEA35A60-B907-43D1-BD35-B06CBE620A2E}"/>
    <dgm:cxn modelId="{AB344357-C2EF-46D9-9656-0B513E427C36}" type="presOf" srcId="{EEA43FC6-2818-4248-975B-3216E248EDB3}" destId="{0CDB101D-24EA-49FD-900D-02833EFCCBA0}" srcOrd="0" destOrd="0" presId="urn:microsoft.com/office/officeart/2018/2/layout/IconVerticalSolidList"/>
    <dgm:cxn modelId="{758A637F-22B5-47E5-8D2A-D19C6EA45E41}" type="presOf" srcId="{DE7DEF92-2A94-42B1-94A2-A0F62A1F56AE}" destId="{E1B6386D-B586-4BC3-B52E-D2AA7AAA5107}" srcOrd="0" destOrd="0" presId="urn:microsoft.com/office/officeart/2018/2/layout/IconVerticalSolidList"/>
    <dgm:cxn modelId="{9FDE6B83-C9B3-4F9C-97CE-6D58B9B281F0}" srcId="{08F57ED6-72E7-4878-B2CD-45009FA48D1F}" destId="{DE7DEF92-2A94-42B1-94A2-A0F62A1F56AE}" srcOrd="2" destOrd="0" parTransId="{106CA66D-E6C1-4B65-9BFB-CF7CD74C2D97}" sibTransId="{4AE74EB5-A483-4423-A8B2-41130740DE43}"/>
    <dgm:cxn modelId="{FDADF885-A43E-4B34-844B-6B517F19ABE6}" type="presOf" srcId="{EFC507F4-9CB7-43E9-AD10-320600CBAADE}" destId="{05D0C350-7BA3-4417-A64F-52F3D7C1E325}" srcOrd="0" destOrd="0" presId="urn:microsoft.com/office/officeart/2018/2/layout/IconVerticalSolidList"/>
    <dgm:cxn modelId="{9772BD93-4372-45C9-A4B0-C7DF16318495}" type="presOf" srcId="{26127944-58E1-48E9-A8C4-F14E14C09667}" destId="{76994587-E59D-4A90-943D-FA0FB1888ADA}" srcOrd="0" destOrd="0" presId="urn:microsoft.com/office/officeart/2018/2/layout/IconVerticalSolidList"/>
    <dgm:cxn modelId="{DD9026A2-4091-47F4-922A-6416A126CB52}" type="presOf" srcId="{3CD1DA5B-9107-4D5C-885A-A6A469D4BE13}" destId="{7DE4759C-9C00-4FCF-96AC-568C1BB6619A}" srcOrd="0" destOrd="1" presId="urn:microsoft.com/office/officeart/2018/2/layout/IconVerticalSolidList"/>
    <dgm:cxn modelId="{157DA5A8-04DF-46C5-8E8C-D8A724A8C93C}" type="presOf" srcId="{F1E1CA28-469C-4519-B5EF-1F9BB2C1A80C}" destId="{77B12F77-0108-4FCA-AB66-E71D6420CB0D}" srcOrd="0" destOrd="0" presId="urn:microsoft.com/office/officeart/2018/2/layout/IconVerticalSolidList"/>
    <dgm:cxn modelId="{939DC2AA-FB5B-40EB-928F-8E083355FD62}" srcId="{08F57ED6-72E7-4878-B2CD-45009FA48D1F}" destId="{EEA43FC6-2818-4248-975B-3216E248EDB3}" srcOrd="3" destOrd="0" parTransId="{33C50505-B591-4AFA-A779-C3A5F4E1350A}" sibTransId="{3E22CE0F-9543-4120-B2AC-0C74179EFE68}"/>
    <dgm:cxn modelId="{16CEA7D5-E5B4-4286-BF71-0E070C20AAAE}" srcId="{EEA43FC6-2818-4248-975B-3216E248EDB3}" destId="{EFC507F4-9CB7-43E9-AD10-320600CBAADE}" srcOrd="0" destOrd="0" parTransId="{BAE974E7-2B86-4335-8302-5A4CBE665932}" sibTransId="{18025D1C-4EDB-45FF-A3D3-B2FE2BC2A259}"/>
    <dgm:cxn modelId="{721FA6F0-6AEE-48EE-9BC2-0907B324E392}" srcId="{D89D75E4-6676-4EF1-B42F-C3755CEFA310}" destId="{387D34B2-0DA8-4239-B773-2348C40D5495}" srcOrd="0" destOrd="0" parTransId="{8DE4C09B-945F-4A46-BE30-DB2EED6F280E}" sibTransId="{34FCE438-6E0B-4EC6-9A10-74DEC4E6C6F0}"/>
    <dgm:cxn modelId="{1BF055F1-D35B-48E3-8DD1-4E7AEB732815}" type="presOf" srcId="{08F57ED6-72E7-4878-B2CD-45009FA48D1F}" destId="{FE9E47DE-BA99-41B3-AF87-E4F793DBFEA2}" srcOrd="0" destOrd="0" presId="urn:microsoft.com/office/officeart/2018/2/layout/IconVerticalSolidList"/>
    <dgm:cxn modelId="{7F9557F3-84EB-4D89-9B2D-F95D82BB15EB}" srcId="{08F57ED6-72E7-4878-B2CD-45009FA48D1F}" destId="{D89D75E4-6676-4EF1-B42F-C3755CEFA310}" srcOrd="0" destOrd="0" parTransId="{AB29BD84-70E2-415D-833D-FDDE08CEA133}" sibTransId="{2CC43DA2-125B-434E-A246-34BE688ABC47}"/>
    <dgm:cxn modelId="{78220234-75AA-41A5-AF36-7E6D9FC1A4DC}" type="presParOf" srcId="{FE9E47DE-BA99-41B3-AF87-E4F793DBFEA2}" destId="{525A1153-DED9-4118-A4EB-3CECCB71729B}" srcOrd="0" destOrd="0" presId="urn:microsoft.com/office/officeart/2018/2/layout/IconVerticalSolidList"/>
    <dgm:cxn modelId="{A096BD2D-1DA5-4744-90E4-DB409C3CBC0B}" type="presParOf" srcId="{525A1153-DED9-4118-A4EB-3CECCB71729B}" destId="{D4138BD5-3D49-4583-BC09-2259C0227A89}" srcOrd="0" destOrd="0" presId="urn:microsoft.com/office/officeart/2018/2/layout/IconVerticalSolidList"/>
    <dgm:cxn modelId="{25A9971A-4DAE-43F3-AB25-4FBEC741331B}" type="presParOf" srcId="{525A1153-DED9-4118-A4EB-3CECCB71729B}" destId="{F497F614-EE23-431F-A56D-9BDB5C64D2CF}" srcOrd="1" destOrd="0" presId="urn:microsoft.com/office/officeart/2018/2/layout/IconVerticalSolidList"/>
    <dgm:cxn modelId="{92A85991-1A8E-452E-802B-2E20B5EAAC20}" type="presParOf" srcId="{525A1153-DED9-4118-A4EB-3CECCB71729B}" destId="{04982E9E-BAF0-42AD-A5C4-6D07A925079E}" srcOrd="2" destOrd="0" presId="urn:microsoft.com/office/officeart/2018/2/layout/IconVerticalSolidList"/>
    <dgm:cxn modelId="{CB7DDD8B-DEC0-4AD3-BB84-2EB78C193117}" type="presParOf" srcId="{525A1153-DED9-4118-A4EB-3CECCB71729B}" destId="{5DFEEB49-CF3F-4B6F-A668-A60F5167782E}" srcOrd="3" destOrd="0" presId="urn:microsoft.com/office/officeart/2018/2/layout/IconVerticalSolidList"/>
    <dgm:cxn modelId="{44424B77-61E6-4B23-AE23-69CE36456BF4}" type="presParOf" srcId="{525A1153-DED9-4118-A4EB-3CECCB71729B}" destId="{7DE4759C-9C00-4FCF-96AC-568C1BB6619A}" srcOrd="4" destOrd="0" presId="urn:microsoft.com/office/officeart/2018/2/layout/IconVerticalSolidList"/>
    <dgm:cxn modelId="{1A30CBAD-14DF-444F-94AD-EF9636243638}" type="presParOf" srcId="{FE9E47DE-BA99-41B3-AF87-E4F793DBFEA2}" destId="{E8B15A12-C025-4D0B-8567-EA94160E29E5}" srcOrd="1" destOrd="0" presId="urn:microsoft.com/office/officeart/2018/2/layout/IconVerticalSolidList"/>
    <dgm:cxn modelId="{4863ACE8-67BE-4FEC-B60F-580BA3D6C0D1}" type="presParOf" srcId="{FE9E47DE-BA99-41B3-AF87-E4F793DBFEA2}" destId="{390D055D-C96B-40D6-ABF3-FDE9A8AB85BE}" srcOrd="2" destOrd="0" presId="urn:microsoft.com/office/officeart/2018/2/layout/IconVerticalSolidList"/>
    <dgm:cxn modelId="{328E41DD-24BC-485E-9066-11A47D19C6C5}" type="presParOf" srcId="{390D055D-C96B-40D6-ABF3-FDE9A8AB85BE}" destId="{AD46275C-2780-4BBC-A55D-89F2396C3D36}" srcOrd="0" destOrd="0" presId="urn:microsoft.com/office/officeart/2018/2/layout/IconVerticalSolidList"/>
    <dgm:cxn modelId="{4B707C90-1BE6-44C7-9D8D-FD5856ABE550}" type="presParOf" srcId="{390D055D-C96B-40D6-ABF3-FDE9A8AB85BE}" destId="{22379AD7-52CA-437C-95C1-17F28A2883C4}" srcOrd="1" destOrd="0" presId="urn:microsoft.com/office/officeart/2018/2/layout/IconVerticalSolidList"/>
    <dgm:cxn modelId="{7E1959E3-6C1F-4B67-91CB-4B9AF4CBA0C8}" type="presParOf" srcId="{390D055D-C96B-40D6-ABF3-FDE9A8AB85BE}" destId="{93B373A0-9BB1-4404-9F49-D097868E3BE9}" srcOrd="2" destOrd="0" presId="urn:microsoft.com/office/officeart/2018/2/layout/IconVerticalSolidList"/>
    <dgm:cxn modelId="{9D435339-D4B2-48BE-891D-E8A800D2F47D}" type="presParOf" srcId="{390D055D-C96B-40D6-ABF3-FDE9A8AB85BE}" destId="{77B12F77-0108-4FCA-AB66-E71D6420CB0D}" srcOrd="3" destOrd="0" presId="urn:microsoft.com/office/officeart/2018/2/layout/IconVerticalSolidList"/>
    <dgm:cxn modelId="{51FA0BCD-A538-4871-8712-D1775C07BBF1}" type="presParOf" srcId="{390D055D-C96B-40D6-ABF3-FDE9A8AB85BE}" destId="{A05E38FC-6EDF-469C-B15A-A7F36CAC4700}" srcOrd="4" destOrd="0" presId="urn:microsoft.com/office/officeart/2018/2/layout/IconVerticalSolidList"/>
    <dgm:cxn modelId="{498E50E4-C23A-4D88-B4F3-E1460A273598}" type="presParOf" srcId="{FE9E47DE-BA99-41B3-AF87-E4F793DBFEA2}" destId="{141B63D4-FF31-4C0F-89A3-B66C122BF429}" srcOrd="3" destOrd="0" presId="urn:microsoft.com/office/officeart/2018/2/layout/IconVerticalSolidList"/>
    <dgm:cxn modelId="{AC4319B5-6D35-4E69-A380-19DEC4F7C6BE}" type="presParOf" srcId="{FE9E47DE-BA99-41B3-AF87-E4F793DBFEA2}" destId="{74CA83C8-DEC8-4A88-809B-F99E18F88573}" srcOrd="4" destOrd="0" presId="urn:microsoft.com/office/officeart/2018/2/layout/IconVerticalSolidList"/>
    <dgm:cxn modelId="{000D260D-B934-44E7-B06B-0DD8E3DF049E}" type="presParOf" srcId="{74CA83C8-DEC8-4A88-809B-F99E18F88573}" destId="{B822B135-98C9-42EF-9CDF-522D8F87B488}" srcOrd="0" destOrd="0" presId="urn:microsoft.com/office/officeart/2018/2/layout/IconVerticalSolidList"/>
    <dgm:cxn modelId="{D4855478-2F33-47F8-A3E8-8BFC4E7B287E}" type="presParOf" srcId="{74CA83C8-DEC8-4A88-809B-F99E18F88573}" destId="{7B7401E4-4EA2-4E62-B900-5D7D50295DA7}" srcOrd="1" destOrd="0" presId="urn:microsoft.com/office/officeart/2018/2/layout/IconVerticalSolidList"/>
    <dgm:cxn modelId="{3A3D33E8-4427-4441-B379-763F01C29C22}" type="presParOf" srcId="{74CA83C8-DEC8-4A88-809B-F99E18F88573}" destId="{02C690D7-0CB4-40F4-BE43-7984B4BB6804}" srcOrd="2" destOrd="0" presId="urn:microsoft.com/office/officeart/2018/2/layout/IconVerticalSolidList"/>
    <dgm:cxn modelId="{A7C3F9AB-0B39-4027-90F7-5C24F8476B89}" type="presParOf" srcId="{74CA83C8-DEC8-4A88-809B-F99E18F88573}" destId="{E1B6386D-B586-4BC3-B52E-D2AA7AAA5107}" srcOrd="3" destOrd="0" presId="urn:microsoft.com/office/officeart/2018/2/layout/IconVerticalSolidList"/>
    <dgm:cxn modelId="{8ABBEEF3-608F-4386-8993-9450542D5C83}" type="presParOf" srcId="{74CA83C8-DEC8-4A88-809B-F99E18F88573}" destId="{76994587-E59D-4A90-943D-FA0FB1888ADA}" srcOrd="4" destOrd="0" presId="urn:microsoft.com/office/officeart/2018/2/layout/IconVerticalSolidList"/>
    <dgm:cxn modelId="{9CB5C786-A2B2-4D3A-BAD8-F7E6F016F997}" type="presParOf" srcId="{FE9E47DE-BA99-41B3-AF87-E4F793DBFEA2}" destId="{3D3EC07D-344F-4568-A206-CFF068A72F14}" srcOrd="5" destOrd="0" presId="urn:microsoft.com/office/officeart/2018/2/layout/IconVerticalSolidList"/>
    <dgm:cxn modelId="{1E0335E3-AD8E-4DC7-A68C-E22C343D8252}" type="presParOf" srcId="{FE9E47DE-BA99-41B3-AF87-E4F793DBFEA2}" destId="{FBAAA158-3FC5-4A0E-9CD0-60804018BF5B}" srcOrd="6" destOrd="0" presId="urn:microsoft.com/office/officeart/2018/2/layout/IconVerticalSolidList"/>
    <dgm:cxn modelId="{157FE5A0-A6D4-4E1D-853C-424C0DCFC085}" type="presParOf" srcId="{FBAAA158-3FC5-4A0E-9CD0-60804018BF5B}" destId="{7D3D5FA3-3C82-4682-B81A-1EBA50CBC502}" srcOrd="0" destOrd="0" presId="urn:microsoft.com/office/officeart/2018/2/layout/IconVerticalSolidList"/>
    <dgm:cxn modelId="{10F0E216-CB3F-4167-A8D7-BAB706A0B1B3}" type="presParOf" srcId="{FBAAA158-3FC5-4A0E-9CD0-60804018BF5B}" destId="{FE9EAFFF-1398-44E9-A326-F81535B86904}" srcOrd="1" destOrd="0" presId="urn:microsoft.com/office/officeart/2018/2/layout/IconVerticalSolidList"/>
    <dgm:cxn modelId="{110ABC42-CAF4-4517-96FE-6C6B6A77FA50}" type="presParOf" srcId="{FBAAA158-3FC5-4A0E-9CD0-60804018BF5B}" destId="{62E728F6-56D5-4800-AF41-06A792C588FD}" srcOrd="2" destOrd="0" presId="urn:microsoft.com/office/officeart/2018/2/layout/IconVerticalSolidList"/>
    <dgm:cxn modelId="{B4782F26-0D33-4654-9F26-D467B055433D}" type="presParOf" srcId="{FBAAA158-3FC5-4A0E-9CD0-60804018BF5B}" destId="{0CDB101D-24EA-49FD-900D-02833EFCCBA0}" srcOrd="3" destOrd="0" presId="urn:microsoft.com/office/officeart/2018/2/layout/IconVerticalSolidList"/>
    <dgm:cxn modelId="{7D5321C8-03DE-46D4-A643-4A1CE7E77552}" type="presParOf" srcId="{FBAAA158-3FC5-4A0E-9CD0-60804018BF5B}" destId="{05D0C350-7BA3-4417-A64F-52F3D7C1E32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59D4CA-F88D-4DF8-926E-10DC8607304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5800C507-AB00-45AB-8E8F-49EA752268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Tuesday, August 18</a:t>
          </a:r>
          <a:r>
            <a:rPr lang="en-US" b="1" baseline="30000" dirty="0"/>
            <a:t>th</a:t>
          </a:r>
          <a:r>
            <a:rPr lang="en-US" b="1" dirty="0"/>
            <a:t> – Employee Benefit Plan Council Meeting</a:t>
          </a:r>
          <a:endParaRPr lang="en-US" dirty="0"/>
        </a:p>
      </dgm:t>
    </dgm:pt>
    <dgm:pt modelId="{E9890B4C-A733-4F0A-B637-210B58246416}" type="parTrans" cxnId="{5E051650-128F-479E-9E25-4A690BD4DCF3}">
      <dgm:prSet/>
      <dgm:spPr/>
      <dgm:t>
        <a:bodyPr/>
        <a:lstStyle/>
        <a:p>
          <a:endParaRPr lang="en-US"/>
        </a:p>
      </dgm:t>
    </dgm:pt>
    <dgm:pt modelId="{46EC5D08-5500-4363-9314-E6523F1367CB}" type="sibTrans" cxnId="{5E051650-128F-479E-9E25-4A690BD4DCF3}">
      <dgm:prSet/>
      <dgm:spPr/>
      <dgm:t>
        <a:bodyPr/>
        <a:lstStyle/>
        <a:p>
          <a:endParaRPr lang="en-US"/>
        </a:p>
      </dgm:t>
    </dgm:pt>
    <dgm:pt modelId="{D890381B-7219-4E3A-BD73-D062EE696A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Tuesday, October 13</a:t>
          </a:r>
          <a:r>
            <a:rPr lang="en-US" b="1" baseline="30000" dirty="0"/>
            <a:t>th</a:t>
          </a:r>
          <a:r>
            <a:rPr lang="en-US" b="1" dirty="0"/>
            <a:t> – Employee Benefit Plan Council and State Personnel Board Meetings</a:t>
          </a:r>
          <a:endParaRPr lang="en-US" dirty="0"/>
        </a:p>
      </dgm:t>
    </dgm:pt>
    <dgm:pt modelId="{7CB56D93-F474-4EA9-9289-1BA8A4AC2C17}" type="parTrans" cxnId="{91AC18D0-75CF-4583-A533-2B8168DAD0BB}">
      <dgm:prSet/>
      <dgm:spPr/>
      <dgm:t>
        <a:bodyPr/>
        <a:lstStyle/>
        <a:p>
          <a:endParaRPr lang="en-US"/>
        </a:p>
      </dgm:t>
    </dgm:pt>
    <dgm:pt modelId="{68D8972D-5587-4D93-B037-07DFE325AA0F}" type="sibTrans" cxnId="{91AC18D0-75CF-4583-A533-2B8168DAD0BB}">
      <dgm:prSet/>
      <dgm:spPr/>
      <dgm:t>
        <a:bodyPr/>
        <a:lstStyle/>
        <a:p>
          <a:endParaRPr lang="en-US"/>
        </a:p>
      </dgm:t>
    </dgm:pt>
    <dgm:pt modelId="{3601167C-71F5-47D0-83C1-76A4419A8CDD}" type="pres">
      <dgm:prSet presAssocID="{5759D4CA-F88D-4DF8-926E-10DC86073041}" presName="root" presStyleCnt="0">
        <dgm:presLayoutVars>
          <dgm:dir/>
          <dgm:resizeHandles val="exact"/>
        </dgm:presLayoutVars>
      </dgm:prSet>
      <dgm:spPr/>
    </dgm:pt>
    <dgm:pt modelId="{A822AEED-ED0B-480F-A761-41F21E281432}" type="pres">
      <dgm:prSet presAssocID="{5800C507-AB00-45AB-8E8F-49EA752268A8}" presName="compNode" presStyleCnt="0"/>
      <dgm:spPr/>
    </dgm:pt>
    <dgm:pt modelId="{CA5AB3B8-C14A-4DB4-8F71-20A61354BC58}" type="pres">
      <dgm:prSet presAssocID="{5800C507-AB00-45AB-8E8F-49EA752268A8}" presName="bgRect" presStyleLbl="bgShp" presStyleIdx="0" presStyleCnt="2"/>
      <dgm:spPr/>
    </dgm:pt>
    <dgm:pt modelId="{995886AF-7544-4DFF-9108-9382B89903E4}" type="pres">
      <dgm:prSet presAssocID="{5800C507-AB00-45AB-8E8F-49EA752268A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E7C29CC9-D3A1-41B7-815E-A39679409A85}" type="pres">
      <dgm:prSet presAssocID="{5800C507-AB00-45AB-8E8F-49EA752268A8}" presName="spaceRect" presStyleCnt="0"/>
      <dgm:spPr/>
    </dgm:pt>
    <dgm:pt modelId="{FD23465F-CC50-49D0-A343-F970DA94C17B}" type="pres">
      <dgm:prSet presAssocID="{5800C507-AB00-45AB-8E8F-49EA752268A8}" presName="parTx" presStyleLbl="revTx" presStyleIdx="0" presStyleCnt="2">
        <dgm:presLayoutVars>
          <dgm:chMax val="0"/>
          <dgm:chPref val="0"/>
        </dgm:presLayoutVars>
      </dgm:prSet>
      <dgm:spPr/>
    </dgm:pt>
    <dgm:pt modelId="{18EF8B53-A2BF-4E3B-A1D0-579677AC986B}" type="pres">
      <dgm:prSet presAssocID="{46EC5D08-5500-4363-9314-E6523F1367CB}" presName="sibTrans" presStyleCnt="0"/>
      <dgm:spPr/>
    </dgm:pt>
    <dgm:pt modelId="{9948DD3D-38D8-43AC-B261-3850D375947B}" type="pres">
      <dgm:prSet presAssocID="{D890381B-7219-4E3A-BD73-D062EE696AF1}" presName="compNode" presStyleCnt="0"/>
      <dgm:spPr/>
    </dgm:pt>
    <dgm:pt modelId="{161632D8-EE31-484B-8416-96BD33FCB1CB}" type="pres">
      <dgm:prSet presAssocID="{D890381B-7219-4E3A-BD73-D062EE696AF1}" presName="bgRect" presStyleLbl="bgShp" presStyleIdx="1" presStyleCnt="2"/>
      <dgm:spPr/>
    </dgm:pt>
    <dgm:pt modelId="{45BAA0D6-22C0-486C-B1B2-73230919D833}" type="pres">
      <dgm:prSet presAssocID="{D890381B-7219-4E3A-BD73-D062EE696AF1}" presName="iconRect" presStyleLbl="node1" presStyleIdx="1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9532DC3-DD48-45DE-AEF8-30A48AF5AE98}" type="pres">
      <dgm:prSet presAssocID="{D890381B-7219-4E3A-BD73-D062EE696AF1}" presName="spaceRect" presStyleCnt="0"/>
      <dgm:spPr/>
    </dgm:pt>
    <dgm:pt modelId="{35D52FCA-411A-48A4-A413-DC7CFBDE9160}" type="pres">
      <dgm:prSet presAssocID="{D890381B-7219-4E3A-BD73-D062EE696AF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E051650-128F-479E-9E25-4A690BD4DCF3}" srcId="{5759D4CA-F88D-4DF8-926E-10DC86073041}" destId="{5800C507-AB00-45AB-8E8F-49EA752268A8}" srcOrd="0" destOrd="0" parTransId="{E9890B4C-A733-4F0A-B637-210B58246416}" sibTransId="{46EC5D08-5500-4363-9314-E6523F1367CB}"/>
    <dgm:cxn modelId="{2C2A0BB2-344C-4EF7-BD34-628FE6E67278}" type="presOf" srcId="{5800C507-AB00-45AB-8E8F-49EA752268A8}" destId="{FD23465F-CC50-49D0-A343-F970DA94C17B}" srcOrd="0" destOrd="0" presId="urn:microsoft.com/office/officeart/2018/2/layout/IconVerticalSolidList"/>
    <dgm:cxn modelId="{D47AF5C6-7CCE-4941-8D87-6745D2DFB220}" type="presOf" srcId="{D890381B-7219-4E3A-BD73-D062EE696AF1}" destId="{35D52FCA-411A-48A4-A413-DC7CFBDE9160}" srcOrd="0" destOrd="0" presId="urn:microsoft.com/office/officeart/2018/2/layout/IconVerticalSolidList"/>
    <dgm:cxn modelId="{91AC18D0-75CF-4583-A533-2B8168DAD0BB}" srcId="{5759D4CA-F88D-4DF8-926E-10DC86073041}" destId="{D890381B-7219-4E3A-BD73-D062EE696AF1}" srcOrd="1" destOrd="0" parTransId="{7CB56D93-F474-4EA9-9289-1BA8A4AC2C17}" sibTransId="{68D8972D-5587-4D93-B037-07DFE325AA0F}"/>
    <dgm:cxn modelId="{59A77FF1-005A-4ADF-8004-AB09DEE8D2A5}" type="presOf" srcId="{5759D4CA-F88D-4DF8-926E-10DC86073041}" destId="{3601167C-71F5-47D0-83C1-76A4419A8CDD}" srcOrd="0" destOrd="0" presId="urn:microsoft.com/office/officeart/2018/2/layout/IconVerticalSolidList"/>
    <dgm:cxn modelId="{BBEA0AED-86F1-4D54-8AC2-0FB8B2B86F27}" type="presParOf" srcId="{3601167C-71F5-47D0-83C1-76A4419A8CDD}" destId="{A822AEED-ED0B-480F-A761-41F21E281432}" srcOrd="0" destOrd="0" presId="urn:microsoft.com/office/officeart/2018/2/layout/IconVerticalSolidList"/>
    <dgm:cxn modelId="{BC9BD825-BD86-412F-8D43-3BD3D65CBC1E}" type="presParOf" srcId="{A822AEED-ED0B-480F-A761-41F21E281432}" destId="{CA5AB3B8-C14A-4DB4-8F71-20A61354BC58}" srcOrd="0" destOrd="0" presId="urn:microsoft.com/office/officeart/2018/2/layout/IconVerticalSolidList"/>
    <dgm:cxn modelId="{A0043338-A0CC-4BC7-A425-FCFBFD78DD97}" type="presParOf" srcId="{A822AEED-ED0B-480F-A761-41F21E281432}" destId="{995886AF-7544-4DFF-9108-9382B89903E4}" srcOrd="1" destOrd="0" presId="urn:microsoft.com/office/officeart/2018/2/layout/IconVerticalSolidList"/>
    <dgm:cxn modelId="{D1052472-D958-440E-99A1-768930DDE42A}" type="presParOf" srcId="{A822AEED-ED0B-480F-A761-41F21E281432}" destId="{E7C29CC9-D3A1-41B7-815E-A39679409A85}" srcOrd="2" destOrd="0" presId="urn:microsoft.com/office/officeart/2018/2/layout/IconVerticalSolidList"/>
    <dgm:cxn modelId="{8ED3595A-3416-4D79-9004-4FAD6A70196E}" type="presParOf" srcId="{A822AEED-ED0B-480F-A761-41F21E281432}" destId="{FD23465F-CC50-49D0-A343-F970DA94C17B}" srcOrd="3" destOrd="0" presId="urn:microsoft.com/office/officeart/2018/2/layout/IconVerticalSolidList"/>
    <dgm:cxn modelId="{37A31FBC-855C-4EEA-8475-97264AEDB780}" type="presParOf" srcId="{3601167C-71F5-47D0-83C1-76A4419A8CDD}" destId="{18EF8B53-A2BF-4E3B-A1D0-579677AC986B}" srcOrd="1" destOrd="0" presId="urn:microsoft.com/office/officeart/2018/2/layout/IconVerticalSolidList"/>
    <dgm:cxn modelId="{FF59F976-7B97-4AB8-93F3-95381C9C6FA7}" type="presParOf" srcId="{3601167C-71F5-47D0-83C1-76A4419A8CDD}" destId="{9948DD3D-38D8-43AC-B261-3850D375947B}" srcOrd="2" destOrd="0" presId="urn:microsoft.com/office/officeart/2018/2/layout/IconVerticalSolidList"/>
    <dgm:cxn modelId="{68FB2817-16C2-4DB6-BB2E-05B24F1A97F5}" type="presParOf" srcId="{9948DD3D-38D8-43AC-B261-3850D375947B}" destId="{161632D8-EE31-484B-8416-96BD33FCB1CB}" srcOrd="0" destOrd="0" presId="urn:microsoft.com/office/officeart/2018/2/layout/IconVerticalSolidList"/>
    <dgm:cxn modelId="{4BB6BBC6-EE69-4AB5-B56A-73C6D8DC7AAC}" type="presParOf" srcId="{9948DD3D-38D8-43AC-B261-3850D375947B}" destId="{45BAA0D6-22C0-486C-B1B2-73230919D833}" srcOrd="1" destOrd="0" presId="urn:microsoft.com/office/officeart/2018/2/layout/IconVerticalSolidList"/>
    <dgm:cxn modelId="{522AA75D-BD92-4773-B067-6BF57D56501D}" type="presParOf" srcId="{9948DD3D-38D8-43AC-B261-3850D375947B}" destId="{69532DC3-DD48-45DE-AEF8-30A48AF5AE98}" srcOrd="2" destOrd="0" presId="urn:microsoft.com/office/officeart/2018/2/layout/IconVerticalSolidList"/>
    <dgm:cxn modelId="{B8BAF802-9EED-4CB4-B185-021EA18941C1}" type="presParOf" srcId="{9948DD3D-38D8-43AC-B261-3850D375947B}" destId="{35D52FCA-411A-48A4-A413-DC7CFBDE916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6A364-907E-4CA2-AF27-552DF55B3731}">
      <dsp:nvSpPr>
        <dsp:cNvPr id="0" name=""/>
        <dsp:cNvSpPr/>
      </dsp:nvSpPr>
      <dsp:spPr>
        <a:xfrm>
          <a:off x="0" y="553966"/>
          <a:ext cx="4941519" cy="927810"/>
        </a:xfrm>
        <a:prstGeom prst="roundRect">
          <a:avLst/>
        </a:prstGeom>
        <a:solidFill>
          <a:srgbClr val="9E248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b="0" i="0" kern="1200" baseline="0" dirty="0"/>
            <a:t>In 2017, </a:t>
          </a:r>
          <a:r>
            <a:rPr lang="en-US" sz="1300" b="0" i="0" kern="1200" baseline="0" dirty="0" err="1"/>
            <a:t>DCH</a:t>
          </a:r>
          <a:r>
            <a:rPr lang="en-US" sz="1300" b="0" i="0" kern="1200" baseline="0" dirty="0"/>
            <a:t> and DOAS initiated a project to procure a single eligibility and enrollment vendor with a multi-dimensional benefits administration platform to support the State’s complex and diverse employee benefits programs.</a:t>
          </a:r>
          <a:endParaRPr lang="en-US" sz="1300" kern="1200" dirty="0"/>
        </a:p>
      </dsp:txBody>
      <dsp:txXfrm>
        <a:off x="45292" y="599258"/>
        <a:ext cx="4850935" cy="837226"/>
      </dsp:txXfrm>
    </dsp:sp>
    <dsp:sp modelId="{D059BBE2-FE53-4798-90FC-CDA5FE405171}">
      <dsp:nvSpPr>
        <dsp:cNvPr id="0" name=""/>
        <dsp:cNvSpPr/>
      </dsp:nvSpPr>
      <dsp:spPr>
        <a:xfrm>
          <a:off x="0" y="1519216"/>
          <a:ext cx="4941519" cy="927810"/>
        </a:xfrm>
        <a:prstGeom prst="roundRect">
          <a:avLst/>
        </a:prstGeom>
        <a:solidFill>
          <a:srgbClr val="9E248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b="0" i="0" kern="1200" baseline="0" dirty="0"/>
            <a:t>After thorough analysis and requirements definition, </a:t>
          </a:r>
          <a:r>
            <a:rPr lang="en-US" sz="1300" b="0" i="0" kern="1200" baseline="0" dirty="0" err="1"/>
            <a:t>DCH</a:t>
          </a:r>
          <a:r>
            <a:rPr lang="en-US" sz="1300" b="0" i="0" kern="1200" baseline="0" dirty="0"/>
            <a:t> and DOAS issued an RFP to procure the services of a single vendor for both agencies. </a:t>
          </a:r>
          <a:endParaRPr lang="en-US" sz="1300" kern="1200" dirty="0"/>
        </a:p>
      </dsp:txBody>
      <dsp:txXfrm>
        <a:off x="45292" y="1564508"/>
        <a:ext cx="4850935" cy="837226"/>
      </dsp:txXfrm>
    </dsp:sp>
    <dsp:sp modelId="{49C9D0DA-8EA3-43D9-8849-B781B2744C50}">
      <dsp:nvSpPr>
        <dsp:cNvPr id="0" name=""/>
        <dsp:cNvSpPr/>
      </dsp:nvSpPr>
      <dsp:spPr>
        <a:xfrm>
          <a:off x="0" y="2484466"/>
          <a:ext cx="4941519" cy="927810"/>
        </a:xfrm>
        <a:prstGeom prst="roundRect">
          <a:avLst/>
        </a:prstGeom>
        <a:solidFill>
          <a:srgbClr val="9E248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b="0" i="0" kern="1200" baseline="0" dirty="0"/>
            <a:t>In November 2019, </a:t>
          </a:r>
          <a:r>
            <a:rPr lang="en-US" sz="1300" b="0" i="0" kern="1200" baseline="0" dirty="0" err="1"/>
            <a:t>DCH</a:t>
          </a:r>
          <a:r>
            <a:rPr lang="en-US" sz="1300" b="0" i="0" kern="1200" baseline="0" dirty="0"/>
            <a:t> and DOAS awarded the contract to Alight Solutions.  The award of the contract was protested by an unsuccessful supplier.</a:t>
          </a:r>
          <a:endParaRPr lang="en-US" sz="1300" kern="1200" dirty="0"/>
        </a:p>
      </dsp:txBody>
      <dsp:txXfrm>
        <a:off x="45292" y="2529758"/>
        <a:ext cx="4850935" cy="837226"/>
      </dsp:txXfrm>
    </dsp:sp>
    <dsp:sp modelId="{45B01068-81D4-4EA5-A968-97FA3E2ECF8B}">
      <dsp:nvSpPr>
        <dsp:cNvPr id="0" name=""/>
        <dsp:cNvSpPr/>
      </dsp:nvSpPr>
      <dsp:spPr>
        <a:xfrm>
          <a:off x="0" y="3449716"/>
          <a:ext cx="4941519" cy="927810"/>
        </a:xfrm>
        <a:prstGeom prst="roundRect">
          <a:avLst/>
        </a:prstGeom>
        <a:solidFill>
          <a:srgbClr val="9E248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b="0" i="0" kern="1200" baseline="0" dirty="0"/>
            <a:t>After an eight-month protest process, the decision to award the contract to Alight was upheld, and </a:t>
          </a:r>
          <a:r>
            <a:rPr lang="en-US" sz="1300" b="0" i="0" kern="1200" baseline="0" dirty="0" err="1"/>
            <a:t>DCH</a:t>
          </a:r>
          <a:r>
            <a:rPr lang="en-US" sz="1300" b="0" i="0" kern="1200" baseline="0" dirty="0"/>
            <a:t> and DOAS entered into an agreement with Alight.</a:t>
          </a:r>
          <a:endParaRPr lang="en-US" sz="1300" kern="1200" dirty="0"/>
        </a:p>
      </dsp:txBody>
      <dsp:txXfrm>
        <a:off x="45292" y="3495008"/>
        <a:ext cx="4850935" cy="837226"/>
      </dsp:txXfrm>
    </dsp:sp>
    <dsp:sp modelId="{392B5528-E198-4F57-B84A-298578B26272}">
      <dsp:nvSpPr>
        <dsp:cNvPr id="0" name=""/>
        <dsp:cNvSpPr/>
      </dsp:nvSpPr>
      <dsp:spPr>
        <a:xfrm>
          <a:off x="0" y="4414966"/>
          <a:ext cx="4941519" cy="927810"/>
        </a:xfrm>
        <a:prstGeom prst="roundRect">
          <a:avLst/>
        </a:prstGeom>
        <a:solidFill>
          <a:srgbClr val="9E248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b="0" i="0" kern="1200" baseline="0"/>
            <a:t>DCH and DOAS are currently working with Alight on developing the implementation plan. </a:t>
          </a:r>
          <a:endParaRPr lang="en-US" sz="1300" kern="1200"/>
        </a:p>
      </dsp:txBody>
      <dsp:txXfrm>
        <a:off x="45292" y="4460258"/>
        <a:ext cx="4850935" cy="837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EB94F-5F06-4F71-B1FB-579EAD5D7EA8}">
      <dsp:nvSpPr>
        <dsp:cNvPr id="0" name=""/>
        <dsp:cNvSpPr/>
      </dsp:nvSpPr>
      <dsp:spPr>
        <a:xfrm>
          <a:off x="2718" y="137748"/>
          <a:ext cx="653476" cy="65347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A5DC1-6CEA-4614-A6E9-4184E9392B66}">
      <dsp:nvSpPr>
        <dsp:cNvPr id="0" name=""/>
        <dsp:cNvSpPr/>
      </dsp:nvSpPr>
      <dsp:spPr>
        <a:xfrm>
          <a:off x="139948" y="274978"/>
          <a:ext cx="379016" cy="3790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F26D1-3A09-4FA5-BD03-B722F1A7D1E2}">
      <dsp:nvSpPr>
        <dsp:cNvPr id="0" name=""/>
        <dsp:cNvSpPr/>
      </dsp:nvSpPr>
      <dsp:spPr>
        <a:xfrm>
          <a:off x="796225" y="137748"/>
          <a:ext cx="1540337" cy="65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Single benefits portal for employees to enroll in medical and flexible benefits</a:t>
          </a:r>
          <a:endParaRPr lang="en-US" sz="1400" kern="1200" dirty="0"/>
        </a:p>
      </dsp:txBody>
      <dsp:txXfrm>
        <a:off x="796225" y="137748"/>
        <a:ext cx="1540337" cy="653476"/>
      </dsp:txXfrm>
    </dsp:sp>
    <dsp:sp modelId="{82FD38E3-F748-4074-BA79-9E7C365449FD}">
      <dsp:nvSpPr>
        <dsp:cNvPr id="0" name=""/>
        <dsp:cNvSpPr/>
      </dsp:nvSpPr>
      <dsp:spPr>
        <a:xfrm>
          <a:off x="2604955" y="137748"/>
          <a:ext cx="653476" cy="65347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5105C-5107-4272-9921-1A622DBB5CEF}">
      <dsp:nvSpPr>
        <dsp:cNvPr id="0" name=""/>
        <dsp:cNvSpPr/>
      </dsp:nvSpPr>
      <dsp:spPr>
        <a:xfrm>
          <a:off x="2742185" y="274978"/>
          <a:ext cx="379016" cy="3790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9C92C-7F3F-4DD5-80CB-692B022A9444}">
      <dsp:nvSpPr>
        <dsp:cNvPr id="0" name=""/>
        <dsp:cNvSpPr/>
      </dsp:nvSpPr>
      <dsp:spPr>
        <a:xfrm>
          <a:off x="3398462" y="137748"/>
          <a:ext cx="1540337" cy="65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Cost neutral pricing that includes the following additional services and operating efficiencies: </a:t>
          </a:r>
        </a:p>
      </dsp:txBody>
      <dsp:txXfrm>
        <a:off x="3398462" y="137748"/>
        <a:ext cx="1540337" cy="653476"/>
      </dsp:txXfrm>
    </dsp:sp>
    <dsp:sp modelId="{B242AAB1-71B6-4AF6-AC95-9400E935D7B5}">
      <dsp:nvSpPr>
        <dsp:cNvPr id="0" name=""/>
        <dsp:cNvSpPr/>
      </dsp:nvSpPr>
      <dsp:spPr>
        <a:xfrm>
          <a:off x="2718" y="1793671"/>
          <a:ext cx="653476" cy="65347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1A577-2BF4-4D20-9ADA-2046B640E959}">
      <dsp:nvSpPr>
        <dsp:cNvPr id="0" name=""/>
        <dsp:cNvSpPr/>
      </dsp:nvSpPr>
      <dsp:spPr>
        <a:xfrm>
          <a:off x="139948" y="1930901"/>
          <a:ext cx="379016" cy="3790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8059A-DD1F-4E56-886D-8A52FF137FF7}">
      <dsp:nvSpPr>
        <dsp:cNvPr id="0" name=""/>
        <dsp:cNvSpPr/>
      </dsp:nvSpPr>
      <dsp:spPr>
        <a:xfrm>
          <a:off x="796225" y="1793671"/>
          <a:ext cx="1540337" cy="65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Financial management services including customer billing, fee collection and payment processing (new service).</a:t>
          </a:r>
        </a:p>
      </dsp:txBody>
      <dsp:txXfrm>
        <a:off x="796225" y="1793671"/>
        <a:ext cx="1540337" cy="653476"/>
      </dsp:txXfrm>
    </dsp:sp>
    <dsp:sp modelId="{98E81C70-451D-4F9E-BAEE-9F0C023BF5AF}">
      <dsp:nvSpPr>
        <dsp:cNvPr id="0" name=""/>
        <dsp:cNvSpPr/>
      </dsp:nvSpPr>
      <dsp:spPr>
        <a:xfrm>
          <a:off x="2604955" y="1793671"/>
          <a:ext cx="653476" cy="65347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30903-FAE1-454B-8151-F5BB6C379CC6}">
      <dsp:nvSpPr>
        <dsp:cNvPr id="0" name=""/>
        <dsp:cNvSpPr/>
      </dsp:nvSpPr>
      <dsp:spPr>
        <a:xfrm>
          <a:off x="2742185" y="1930901"/>
          <a:ext cx="379016" cy="3790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45C29-ECE2-473B-9C9D-633CDD11D752}">
      <dsp:nvSpPr>
        <dsp:cNvPr id="0" name=""/>
        <dsp:cNvSpPr/>
      </dsp:nvSpPr>
      <dsp:spPr>
        <a:xfrm>
          <a:off x="3398462" y="1793671"/>
          <a:ext cx="1540337" cy="65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Improved agency billing and payroll deduction reconciliation processes (improved processes).</a:t>
          </a:r>
        </a:p>
      </dsp:txBody>
      <dsp:txXfrm>
        <a:off x="3398462" y="1793671"/>
        <a:ext cx="1540337" cy="653476"/>
      </dsp:txXfrm>
    </dsp:sp>
    <dsp:sp modelId="{938CEC00-5B1D-477E-BDC3-9059915DAEC3}">
      <dsp:nvSpPr>
        <dsp:cNvPr id="0" name=""/>
        <dsp:cNvSpPr/>
      </dsp:nvSpPr>
      <dsp:spPr>
        <a:xfrm>
          <a:off x="43286" y="3710854"/>
          <a:ext cx="653476" cy="65347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7CAB8-4B10-4E45-9E52-23424C896221}">
      <dsp:nvSpPr>
        <dsp:cNvPr id="0" name=""/>
        <dsp:cNvSpPr/>
      </dsp:nvSpPr>
      <dsp:spPr>
        <a:xfrm>
          <a:off x="174783" y="3839374"/>
          <a:ext cx="379016" cy="3790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BD98A-349F-4D84-90A3-065E9E24CA7A}">
      <dsp:nvSpPr>
        <dsp:cNvPr id="0" name=""/>
        <dsp:cNvSpPr/>
      </dsp:nvSpPr>
      <dsp:spPr>
        <a:xfrm>
          <a:off x="787522" y="3571513"/>
          <a:ext cx="1540337" cy="65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Dependent verification services (replaces the current manual process).</a:t>
          </a:r>
        </a:p>
      </dsp:txBody>
      <dsp:txXfrm>
        <a:off x="787522" y="3571513"/>
        <a:ext cx="1540337" cy="653476"/>
      </dsp:txXfrm>
    </dsp:sp>
    <dsp:sp modelId="{9B912B75-ABCC-4D22-BF22-CE431FA5CB01}">
      <dsp:nvSpPr>
        <dsp:cNvPr id="0" name=""/>
        <dsp:cNvSpPr/>
      </dsp:nvSpPr>
      <dsp:spPr>
        <a:xfrm>
          <a:off x="2582711" y="3806647"/>
          <a:ext cx="653476" cy="65347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EF849-B80F-4B22-9C30-F2202DDC6762}">
      <dsp:nvSpPr>
        <dsp:cNvPr id="0" name=""/>
        <dsp:cNvSpPr/>
      </dsp:nvSpPr>
      <dsp:spPr>
        <a:xfrm>
          <a:off x="2733475" y="3935167"/>
          <a:ext cx="379016" cy="37901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36DA03-4F06-45BE-AB77-59C66BED02F6}">
      <dsp:nvSpPr>
        <dsp:cNvPr id="0" name=""/>
        <dsp:cNvSpPr/>
      </dsp:nvSpPr>
      <dsp:spPr>
        <a:xfrm>
          <a:off x="3282660" y="3571513"/>
          <a:ext cx="1540337" cy="65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Consolidated medical and flexible benefits analytics and reporting for the shared employee groups (new service).</a:t>
          </a:r>
        </a:p>
      </dsp:txBody>
      <dsp:txXfrm>
        <a:off x="3282660" y="3571513"/>
        <a:ext cx="1540337" cy="653476"/>
      </dsp:txXfrm>
    </dsp:sp>
    <dsp:sp modelId="{F6A99055-84A2-49F8-BD5B-DAA168B45E2F}">
      <dsp:nvSpPr>
        <dsp:cNvPr id="0" name=""/>
        <dsp:cNvSpPr/>
      </dsp:nvSpPr>
      <dsp:spPr>
        <a:xfrm>
          <a:off x="2718" y="5105517"/>
          <a:ext cx="653476" cy="653476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476EE-52EE-4B9F-9E11-00D72AAA0A82}">
      <dsp:nvSpPr>
        <dsp:cNvPr id="0" name=""/>
        <dsp:cNvSpPr/>
      </dsp:nvSpPr>
      <dsp:spPr>
        <a:xfrm>
          <a:off x="139948" y="5242747"/>
          <a:ext cx="379016" cy="37901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F3997-1927-47A8-893B-A978040D8F59}">
      <dsp:nvSpPr>
        <dsp:cNvPr id="0" name=""/>
        <dsp:cNvSpPr/>
      </dsp:nvSpPr>
      <dsp:spPr>
        <a:xfrm>
          <a:off x="796225" y="5105517"/>
          <a:ext cx="1540337" cy="65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Single source of data for DOAS to calculate employee total rewards statements (operating efficiency).</a:t>
          </a:r>
        </a:p>
      </dsp:txBody>
      <dsp:txXfrm>
        <a:off x="796225" y="5105517"/>
        <a:ext cx="1540337" cy="653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38BD5-3D49-4583-BC09-2259C0227A89}">
      <dsp:nvSpPr>
        <dsp:cNvPr id="0" name=""/>
        <dsp:cNvSpPr/>
      </dsp:nvSpPr>
      <dsp:spPr>
        <a:xfrm>
          <a:off x="0" y="0"/>
          <a:ext cx="8229600" cy="95111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7F614-EE23-431F-A56D-9BDB5C64D2CF}">
      <dsp:nvSpPr>
        <dsp:cNvPr id="0" name=""/>
        <dsp:cNvSpPr/>
      </dsp:nvSpPr>
      <dsp:spPr>
        <a:xfrm>
          <a:off x="287711" y="218087"/>
          <a:ext cx="523112" cy="52311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EEB49-CF3F-4B6F-A668-A60F5167782E}">
      <dsp:nvSpPr>
        <dsp:cNvPr id="0" name=""/>
        <dsp:cNvSpPr/>
      </dsp:nvSpPr>
      <dsp:spPr>
        <a:xfrm>
          <a:off x="1098536" y="4086"/>
          <a:ext cx="3703320" cy="951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60" tIns="100660" rIns="100660" bIns="10066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June 25, 2020</a:t>
          </a:r>
          <a:endParaRPr lang="en-US" sz="2200" kern="1200" dirty="0"/>
        </a:p>
      </dsp:txBody>
      <dsp:txXfrm>
        <a:off x="1098536" y="4086"/>
        <a:ext cx="3703320" cy="951113"/>
      </dsp:txXfrm>
    </dsp:sp>
    <dsp:sp modelId="{7DE4759C-9C00-4FCF-96AC-568C1BB6619A}">
      <dsp:nvSpPr>
        <dsp:cNvPr id="0" name=""/>
        <dsp:cNvSpPr/>
      </dsp:nvSpPr>
      <dsp:spPr>
        <a:xfrm>
          <a:off x="4802930" y="0"/>
          <a:ext cx="3426669" cy="951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60" tIns="100660" rIns="100660" bIns="10066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DOAS sends training count survey link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Training counts can be submitted any time before October 15</a:t>
          </a:r>
        </a:p>
      </dsp:txBody>
      <dsp:txXfrm>
        <a:off x="4802930" y="0"/>
        <a:ext cx="3426669" cy="951113"/>
      </dsp:txXfrm>
    </dsp:sp>
    <dsp:sp modelId="{AD46275C-2780-4BBC-A55D-89F2396C3D36}">
      <dsp:nvSpPr>
        <dsp:cNvPr id="0" name=""/>
        <dsp:cNvSpPr/>
      </dsp:nvSpPr>
      <dsp:spPr>
        <a:xfrm>
          <a:off x="0" y="1192978"/>
          <a:ext cx="8229600" cy="95111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79AD7-52CA-437C-95C1-17F28A2883C4}">
      <dsp:nvSpPr>
        <dsp:cNvPr id="0" name=""/>
        <dsp:cNvSpPr/>
      </dsp:nvSpPr>
      <dsp:spPr>
        <a:xfrm>
          <a:off x="287711" y="1406979"/>
          <a:ext cx="523112" cy="5231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12F77-0108-4FCA-AB66-E71D6420CB0D}">
      <dsp:nvSpPr>
        <dsp:cNvPr id="0" name=""/>
        <dsp:cNvSpPr/>
      </dsp:nvSpPr>
      <dsp:spPr>
        <a:xfrm>
          <a:off x="1098536" y="1192978"/>
          <a:ext cx="3703320" cy="951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60" tIns="100660" rIns="100660" bIns="10066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July 1, 2020	</a:t>
          </a:r>
          <a:endParaRPr lang="en-US" sz="2200" kern="1200" dirty="0"/>
        </a:p>
      </dsp:txBody>
      <dsp:txXfrm>
        <a:off x="1098536" y="1192978"/>
        <a:ext cx="3703320" cy="951113"/>
      </dsp:txXfrm>
    </dsp:sp>
    <dsp:sp modelId="{A05E38FC-6EDF-469C-B15A-A7F36CAC4700}">
      <dsp:nvSpPr>
        <dsp:cNvPr id="0" name=""/>
        <dsp:cNvSpPr/>
      </dsp:nvSpPr>
      <dsp:spPr>
        <a:xfrm>
          <a:off x="4802918" y="1183391"/>
          <a:ext cx="3426669" cy="951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60" tIns="100660" rIns="100660" bIns="10066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Provide DOAS an updated list of supervisors and managers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Determine your total employee,  supervisor, and manager counts</a:t>
          </a:r>
        </a:p>
      </dsp:txBody>
      <dsp:txXfrm>
        <a:off x="4802918" y="1183391"/>
        <a:ext cx="3426669" cy="951113"/>
      </dsp:txXfrm>
    </dsp:sp>
    <dsp:sp modelId="{B822B135-98C9-42EF-9CDF-522D8F87B488}">
      <dsp:nvSpPr>
        <dsp:cNvPr id="0" name=""/>
        <dsp:cNvSpPr/>
      </dsp:nvSpPr>
      <dsp:spPr>
        <a:xfrm>
          <a:off x="0" y="2381870"/>
          <a:ext cx="8229600" cy="95111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7401E4-4EA2-4E62-B900-5D7D50295DA7}">
      <dsp:nvSpPr>
        <dsp:cNvPr id="0" name=""/>
        <dsp:cNvSpPr/>
      </dsp:nvSpPr>
      <dsp:spPr>
        <a:xfrm>
          <a:off x="287711" y="2595871"/>
          <a:ext cx="523112" cy="5231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6386D-B586-4BC3-B52E-D2AA7AAA5107}">
      <dsp:nvSpPr>
        <dsp:cNvPr id="0" name=""/>
        <dsp:cNvSpPr/>
      </dsp:nvSpPr>
      <dsp:spPr>
        <a:xfrm>
          <a:off x="1098536" y="2381870"/>
          <a:ext cx="3703320" cy="951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60" tIns="100660" rIns="100660" bIns="10066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September 30, 2020</a:t>
          </a:r>
          <a:endParaRPr lang="en-US" sz="2200" kern="1200" dirty="0"/>
        </a:p>
      </dsp:txBody>
      <dsp:txXfrm>
        <a:off x="1098536" y="2381870"/>
        <a:ext cx="3703320" cy="951113"/>
      </dsp:txXfrm>
    </dsp:sp>
    <dsp:sp modelId="{76994587-E59D-4A90-943D-FA0FB1888ADA}">
      <dsp:nvSpPr>
        <dsp:cNvPr id="0" name=""/>
        <dsp:cNvSpPr/>
      </dsp:nvSpPr>
      <dsp:spPr>
        <a:xfrm>
          <a:off x="4801856" y="2381870"/>
          <a:ext cx="3426669" cy="951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60" tIns="100660" rIns="100660" bIns="1006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Deadline for annual training completion by employees, supervisors and managers</a:t>
          </a:r>
        </a:p>
      </dsp:txBody>
      <dsp:txXfrm>
        <a:off x="4801856" y="2381870"/>
        <a:ext cx="3426669" cy="951113"/>
      </dsp:txXfrm>
    </dsp:sp>
    <dsp:sp modelId="{7D3D5FA3-3C82-4682-B81A-1EBA50CBC502}">
      <dsp:nvSpPr>
        <dsp:cNvPr id="0" name=""/>
        <dsp:cNvSpPr/>
      </dsp:nvSpPr>
      <dsp:spPr>
        <a:xfrm>
          <a:off x="0" y="3574849"/>
          <a:ext cx="8229600" cy="95111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EAFFF-1398-44E9-A326-F81535B86904}">
      <dsp:nvSpPr>
        <dsp:cNvPr id="0" name=""/>
        <dsp:cNvSpPr/>
      </dsp:nvSpPr>
      <dsp:spPr>
        <a:xfrm>
          <a:off x="287711" y="3784763"/>
          <a:ext cx="523112" cy="5231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B101D-24EA-49FD-900D-02833EFCCBA0}">
      <dsp:nvSpPr>
        <dsp:cNvPr id="0" name=""/>
        <dsp:cNvSpPr/>
      </dsp:nvSpPr>
      <dsp:spPr>
        <a:xfrm>
          <a:off x="1098536" y="3570762"/>
          <a:ext cx="3703320" cy="951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60" tIns="100660" rIns="100660" bIns="10066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October 15, 2020</a:t>
          </a:r>
        </a:p>
      </dsp:txBody>
      <dsp:txXfrm>
        <a:off x="1098536" y="3570762"/>
        <a:ext cx="3703320" cy="951113"/>
      </dsp:txXfrm>
    </dsp:sp>
    <dsp:sp modelId="{05D0C350-7BA3-4417-A64F-52F3D7C1E325}">
      <dsp:nvSpPr>
        <dsp:cNvPr id="0" name=""/>
        <dsp:cNvSpPr/>
      </dsp:nvSpPr>
      <dsp:spPr>
        <a:xfrm>
          <a:off x="4801856" y="3570762"/>
          <a:ext cx="3426669" cy="951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60" tIns="100660" rIns="100660" bIns="10066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Deadline to submit agency employee count of employees, supervisors and managers as of July 1 and count that completed training by September 30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01856" y="3570762"/>
        <a:ext cx="3426669" cy="9511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AB3B8-C14A-4DB4-8F71-20A61354BC58}">
      <dsp:nvSpPr>
        <dsp:cNvPr id="0" name=""/>
        <dsp:cNvSpPr/>
      </dsp:nvSpPr>
      <dsp:spPr>
        <a:xfrm>
          <a:off x="0" y="958220"/>
          <a:ext cx="4941519" cy="17690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886AF-7544-4DFF-9108-9382B89903E4}">
      <dsp:nvSpPr>
        <dsp:cNvPr id="0" name=""/>
        <dsp:cNvSpPr/>
      </dsp:nvSpPr>
      <dsp:spPr>
        <a:xfrm>
          <a:off x="535129" y="1356250"/>
          <a:ext cx="972962" cy="972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3465F-CC50-49D0-A343-F970DA94C17B}">
      <dsp:nvSpPr>
        <dsp:cNvPr id="0" name=""/>
        <dsp:cNvSpPr/>
      </dsp:nvSpPr>
      <dsp:spPr>
        <a:xfrm>
          <a:off x="2043221" y="958220"/>
          <a:ext cx="2898297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Tuesday, August 18</a:t>
          </a:r>
          <a:r>
            <a:rPr lang="en-US" sz="1800" b="1" kern="1200" baseline="30000" dirty="0"/>
            <a:t>th</a:t>
          </a:r>
          <a:r>
            <a:rPr lang="en-US" sz="1800" b="1" kern="1200" dirty="0"/>
            <a:t> – Employee Benefit Plan Council Meeting</a:t>
          </a:r>
          <a:endParaRPr lang="en-US" sz="1800" kern="1200" dirty="0"/>
        </a:p>
      </dsp:txBody>
      <dsp:txXfrm>
        <a:off x="2043221" y="958220"/>
        <a:ext cx="2898297" cy="1769022"/>
      </dsp:txXfrm>
    </dsp:sp>
    <dsp:sp modelId="{161632D8-EE31-484B-8416-96BD33FCB1CB}">
      <dsp:nvSpPr>
        <dsp:cNvPr id="0" name=""/>
        <dsp:cNvSpPr/>
      </dsp:nvSpPr>
      <dsp:spPr>
        <a:xfrm>
          <a:off x="0" y="3169499"/>
          <a:ext cx="4941519" cy="17690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AA0D6-22C0-486C-B1B2-73230919D833}">
      <dsp:nvSpPr>
        <dsp:cNvPr id="0" name=""/>
        <dsp:cNvSpPr/>
      </dsp:nvSpPr>
      <dsp:spPr>
        <a:xfrm>
          <a:off x="535129" y="3567529"/>
          <a:ext cx="972962" cy="972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52FCA-411A-48A4-A413-DC7CFBDE9160}">
      <dsp:nvSpPr>
        <dsp:cNvPr id="0" name=""/>
        <dsp:cNvSpPr/>
      </dsp:nvSpPr>
      <dsp:spPr>
        <a:xfrm>
          <a:off x="2043221" y="3169499"/>
          <a:ext cx="2898297" cy="1769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222" tIns="187222" rIns="187222" bIns="18722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Tuesday, October 13</a:t>
          </a:r>
          <a:r>
            <a:rPr lang="en-US" sz="1800" b="1" kern="1200" baseline="30000" dirty="0"/>
            <a:t>th</a:t>
          </a:r>
          <a:r>
            <a:rPr lang="en-US" sz="1800" b="1" kern="1200" dirty="0"/>
            <a:t> – Employee Benefit Plan Council and State Personnel Board Meetings</a:t>
          </a:r>
          <a:endParaRPr lang="en-US" sz="1800" kern="1200" dirty="0"/>
        </a:p>
      </dsp:txBody>
      <dsp:txXfrm>
        <a:off x="2043221" y="3169499"/>
        <a:ext cx="2898297" cy="1769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r">
              <a:defRPr sz="1200"/>
            </a:lvl1pPr>
          </a:lstStyle>
          <a:p>
            <a:fld id="{2079D0A4-7D98-1C48-B9FA-6DCCA070DEA6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r">
              <a:defRPr sz="1200"/>
            </a:lvl1pPr>
          </a:lstStyle>
          <a:p>
            <a:fld id="{0A75CF02-2566-FA41-A327-CD098FDF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67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r">
              <a:defRPr sz="1200"/>
            </a:lvl1pPr>
          </a:lstStyle>
          <a:p>
            <a:fld id="{A558212F-8AB0-924A-BD20-A658A2FDD92E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0088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6" tIns="46653" rIns="93306" bIns="4665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306" tIns="46653" rIns="93306" bIns="466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r">
              <a:defRPr sz="1200"/>
            </a:lvl1pPr>
          </a:lstStyle>
          <a:p>
            <a:fld id="{D1EA3627-39FC-9349-8526-678BE1F5EA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75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91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81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AD476-0B6E-449D-8FE6-6A35C2BA27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576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AD476-0B6E-449D-8FE6-6A35C2BA27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782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4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2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84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776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1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3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076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27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A3627-39FC-9349-8526-678BE1F5EA5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7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r="608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8" name="Picture 7" descr="division-bar-title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4000" y="2492375"/>
            <a:ext cx="3810000" cy="76200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416425" y="3162300"/>
            <a:ext cx="3995738" cy="406400"/>
          </a:xfrm>
        </p:spPr>
        <p:txBody>
          <a:bodyPr anchor="t"/>
          <a:lstStyle>
            <a:lvl1pPr algn="r">
              <a:buNone/>
              <a:defRPr sz="1400"/>
            </a:lvl1pPr>
          </a:lstStyle>
          <a:p>
            <a:pPr lvl="0"/>
            <a: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  <a:t>May 18, 2039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457200" y="2593975"/>
            <a:ext cx="7954963" cy="5429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z="3000" dirty="0">
                <a:solidFill>
                  <a:srgbClr val="897865"/>
                </a:solidFill>
                <a:latin typeface="Helvetica"/>
                <a:cs typeface="Helvetica"/>
              </a:rPr>
              <a:t>Title of Presentation</a:t>
            </a:r>
            <a:br>
              <a:rPr lang="en-US" sz="1800" dirty="0">
                <a:solidFill>
                  <a:srgbClr val="897865"/>
                </a:solidFill>
                <a:latin typeface="Helvetica"/>
                <a:cs typeface="Helvetica"/>
              </a:rPr>
            </a:br>
            <a:endParaRPr lang="en-US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98968" y="2070101"/>
            <a:ext cx="3995738" cy="371474"/>
          </a:xfrm>
        </p:spPr>
        <p:txBody>
          <a:bodyPr anchor="t">
            <a:normAutofit/>
          </a:bodyPr>
          <a:lstStyle>
            <a:lvl1pPr algn="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1400" dirty="0">
                <a:solidFill>
                  <a:srgbClr val="5A5B5C"/>
                </a:solidFill>
                <a:latin typeface="Helvetica"/>
                <a:cs typeface="Helvetica"/>
              </a:rPr>
              <a:t>Human Resources Administration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132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8BD585-79BA-4F3C-90AC-2F724DB19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7F4F95-AB75-458E-8075-7E20FA6D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A0880-F454-454D-A78D-02C115D1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37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E794B-2DBF-4632-8C55-2BC53D52FA52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8478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B5F6B-1CFC-4014-BCD8-DB13AFA87946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762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4E6A8-3FF3-439F-AFDE-5E581EC11FAA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9254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71607-C209-4046-9947-BF8533893886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67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19944-CDB9-4895-803F-16950C20DAD9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039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24200" y="1600200"/>
            <a:ext cx="5562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2476500" cy="2057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E24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768600"/>
            <a:ext cx="82296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Break Page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568700"/>
            <a:ext cx="8229600" cy="431800"/>
          </a:xfrm>
        </p:spPr>
        <p:txBody>
          <a:bodyPr>
            <a:noAutofit/>
          </a:bodyPr>
          <a:lstStyle>
            <a:lvl1pPr algn="ctr">
              <a:buNone/>
              <a:defRPr sz="1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Sub-title / Information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66000" y="6794500"/>
            <a:ext cx="1320800" cy="63500"/>
          </a:xfrm>
          <a:prstGeom prst="rect">
            <a:avLst/>
          </a:prstGeom>
          <a:solidFill>
            <a:srgbClr val="9E2482"/>
          </a:solidFill>
          <a:ln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division-bar-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76" y="0"/>
            <a:ext cx="9138424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ach-b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9200" y="2298700"/>
            <a:ext cx="5384800" cy="45593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928812" y="2649340"/>
            <a:ext cx="3898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5A5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en-US" sz="1400" baseline="0" dirty="0">
                <a:solidFill>
                  <a:srgbClr val="5A5B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Resources Administration</a:t>
            </a:r>
            <a:endParaRPr lang="en-US" sz="1400" dirty="0">
              <a:solidFill>
                <a:srgbClr val="5A5B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1928812" y="3269820"/>
            <a:ext cx="6477000" cy="527480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1.800.555.555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801813" y="3797300"/>
            <a:ext cx="3024187" cy="520700"/>
          </a:xfrm>
        </p:spPr>
        <p:txBody>
          <a:bodyPr/>
          <a:lstStyle>
            <a:lvl1pPr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www.doas.ga.gov</a:t>
            </a:r>
            <a:endParaRPr lang="en-US" dirty="0"/>
          </a:p>
        </p:txBody>
      </p:sp>
      <p:pic>
        <p:nvPicPr>
          <p:cNvPr id="7" name="Picture 6" descr="DOAS 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2368327"/>
            <a:ext cx="1511300" cy="1511300"/>
          </a:xfrm>
          <a:prstGeom prst="rect">
            <a:avLst/>
          </a:prstGeom>
        </p:spPr>
      </p:pic>
      <p:pic>
        <p:nvPicPr>
          <p:cNvPr id="10" name="Picture 9" descr="division-bar-titl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68500" y="3130584"/>
            <a:ext cx="7175500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366000" y="6356350"/>
            <a:ext cx="1320800" cy="365125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solidFill>
                  <a:srgbClr val="897865"/>
                </a:solidFill>
                <a:latin typeface="Helvetica"/>
                <a:cs typeface="Helvetica"/>
              </a:defRPr>
            </a:lvl1pPr>
          </a:lstStyle>
          <a:p>
            <a:fld id="{CCE7EACD-A346-A34B-BBAF-EF458C812B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9" r:id="rId9"/>
    <p:sldLayoutId id="2147483661" r:id="rId10"/>
    <p:sldLayoutId id="214748369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0" i="0" kern="1200">
          <a:solidFill>
            <a:srgbClr val="897865"/>
          </a:solidFill>
          <a:latin typeface="Helvetica"/>
          <a:ea typeface="+mj-ea"/>
          <a:cs typeface="Helvetica"/>
        </a:defRPr>
      </a:lvl1pPr>
    </p:titleStyle>
    <p:bodyStyle>
      <a:lvl1pPr marL="3429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9E2482"/>
        </a:buClr>
        <a:buSzPct val="115000"/>
        <a:buFont typeface="Wingdings" charset="2"/>
        <a:buChar char="§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1pPr>
      <a:lvl2pPr marL="74295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2pPr>
      <a:lvl3pPr marL="11430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3pPr>
      <a:lvl4pPr marL="16002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4pPr>
      <a:lvl5pPr marL="2057400" indent="-182880" algn="l" defTabSz="457200" rtl="0" eaLnBrk="1" latinLnBrk="0" hangingPunct="1">
        <a:spcBef>
          <a:spcPts val="600"/>
        </a:spcBef>
        <a:spcAft>
          <a:spcPts val="0"/>
        </a:spcAft>
        <a:buClr>
          <a:srgbClr val="6A6C69"/>
        </a:buClr>
        <a:buSzPct val="115000"/>
        <a:buFont typeface="Lucida Grande"/>
        <a:buChar char="-"/>
        <a:defRPr sz="1400" b="0" i="0" kern="1200">
          <a:solidFill>
            <a:srgbClr val="897865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365492" y="6825994"/>
            <a:ext cx="1321435" cy="0"/>
          </a:xfrm>
          <a:custGeom>
            <a:avLst/>
            <a:gdLst/>
            <a:ahLst/>
            <a:cxnLst/>
            <a:rect l="l" t="t" r="r" b="b"/>
            <a:pathLst>
              <a:path w="1321434">
                <a:moveTo>
                  <a:pt x="0" y="0"/>
                </a:moveTo>
                <a:lnTo>
                  <a:pt x="1321307" y="0"/>
                </a:lnTo>
              </a:path>
            </a:pathLst>
          </a:custGeom>
          <a:ln w="64008">
            <a:solidFill>
              <a:srgbClr val="9E238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7365492" y="6793991"/>
            <a:ext cx="1321435" cy="64135"/>
          </a:xfrm>
          <a:custGeom>
            <a:avLst/>
            <a:gdLst/>
            <a:ahLst/>
            <a:cxnLst/>
            <a:rect l="l" t="t" r="r" b="b"/>
            <a:pathLst>
              <a:path w="1321434" h="64134">
                <a:moveTo>
                  <a:pt x="0" y="64008"/>
                </a:moveTo>
                <a:lnTo>
                  <a:pt x="1321307" y="64008"/>
                </a:lnTo>
                <a:lnTo>
                  <a:pt x="1321307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ln w="9144">
            <a:solidFill>
              <a:srgbClr val="9E238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6095" y="0"/>
            <a:ext cx="9137903" cy="45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365886"/>
            <a:ext cx="7748905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1670" y="1627378"/>
            <a:ext cx="7820659" cy="2334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6D3E-71E5-4A73-AA45-DC1B0ED6B70A}" type="datetime1">
              <a:rPr lang="en-US" smtClean="0"/>
              <a:t>8/18/2020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52105" y="6401637"/>
            <a:ext cx="150495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887864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10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edicaremall/6258573822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12.emf"/><Relationship Id="rId4" Type="http://schemas.openxmlformats.org/officeDocument/2006/relationships/package" Target="../embeddings/Microsoft_Excel_Worksheet.xls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urveymonkey.com/r/C7787Y2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012417" y="2822754"/>
            <a:ext cx="3995738" cy="406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18, 2020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2291255" y="1127807"/>
            <a:ext cx="6782215" cy="141758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Quarterly HR Community Meeting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077732" y="2545395"/>
            <a:ext cx="3995738" cy="3714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 Administration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1171"/>
            <a:ext cx="8229600" cy="800100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the New Normal Work:</a:t>
            </a:r>
            <a:br>
              <a:rPr lang="en-US" dirty="0"/>
            </a:br>
            <a:r>
              <a:rPr lang="en-US" dirty="0"/>
              <a:t>Questions and Answers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2563091"/>
            <a:ext cx="8229600" cy="3044079"/>
          </a:xfrm>
        </p:spPr>
        <p:txBody>
          <a:bodyPr/>
          <a:lstStyle/>
          <a:p>
            <a:r>
              <a:rPr lang="en-US" dirty="0"/>
              <a:t>Al Howell, DOAS, Moderator</a:t>
            </a:r>
          </a:p>
          <a:p>
            <a:endParaRPr lang="en-US" dirty="0"/>
          </a:p>
          <a:p>
            <a:r>
              <a:rPr lang="en-US" dirty="0"/>
              <a:t>Panel of Experts</a:t>
            </a:r>
          </a:p>
          <a:p>
            <a:endParaRPr lang="en-US" dirty="0"/>
          </a:p>
          <a:p>
            <a:pPr algn="l"/>
            <a:r>
              <a:rPr lang="en-US" dirty="0"/>
              <a:t>				Monique Jenkins, DOAS		Bo McDaniel, DOAS</a:t>
            </a:r>
          </a:p>
          <a:p>
            <a:pPr algn="l"/>
            <a:r>
              <a:rPr lang="en-US" dirty="0"/>
              <a:t>				Brian Robinson, DOT			Courtney Ware, TCSG	</a:t>
            </a:r>
          </a:p>
          <a:p>
            <a:pPr algn="l"/>
            <a:r>
              <a:rPr lang="en-US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304987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Updates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3568700"/>
            <a:ext cx="8229600" cy="800100"/>
          </a:xfrm>
        </p:spPr>
        <p:txBody>
          <a:bodyPr/>
          <a:lstStyle/>
          <a:p>
            <a:r>
              <a:rPr lang="en-US" dirty="0"/>
              <a:t>Leneequa Morris</a:t>
            </a:r>
          </a:p>
          <a:p>
            <a:r>
              <a:rPr lang="en-US" dirty="0"/>
              <a:t>Carla Gracen</a:t>
            </a:r>
          </a:p>
          <a:p>
            <a:r>
              <a:rPr lang="en-US" dirty="0"/>
              <a:t>Jill Simms</a:t>
            </a:r>
          </a:p>
        </p:txBody>
      </p:sp>
    </p:spTree>
    <p:extLst>
      <p:ext uri="{BB962C8B-B14F-4D97-AF65-F5344CB8AC3E}">
        <p14:creationId xmlns:p14="http://schemas.microsoft.com/office/powerpoint/2010/main" val="1724333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21732"/>
            <a:ext cx="5293730" cy="1964266"/>
          </a:xfrm>
          <a:prstGeom prst="rect">
            <a:avLst/>
          </a:prstGeom>
          <a:solidFill>
            <a:srgbClr val="A36859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70975-BBC5-43D6-9B9A-78051A463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91260"/>
            <a:ext cx="4945641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2020 Open Enrollment for Plan Year 2021</a:t>
            </a:r>
          </a:p>
        </p:txBody>
      </p:sp>
      <p:pic>
        <p:nvPicPr>
          <p:cNvPr id="8" name="Content Placeholder 7" descr="A clock hanging on the wall&#10;&#10;Description automatically generated">
            <a:extLst>
              <a:ext uri="{FF2B5EF4-FFF2-40B4-BE49-F238E27FC236}">
                <a16:creationId xmlns:a16="http://schemas.microsoft.com/office/drawing/2014/main" id="{9C9EAB1A-B6F3-46FC-9248-C0AA7C3BE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885" r="-1" b="-1"/>
          <a:stretch/>
        </p:blipFill>
        <p:spPr>
          <a:xfrm>
            <a:off x="245660" y="2454903"/>
            <a:ext cx="5293729" cy="40802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731" y="321732"/>
            <a:ext cx="323497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038FAA7D-E230-446A-8D13-166628A8E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pPr marL="160020" indent="0">
              <a:lnSpc>
                <a:spcPct val="90000"/>
              </a:lnSpc>
              <a:buNone/>
            </a:pPr>
            <a:r>
              <a:rPr lang="en-US">
                <a:solidFill>
                  <a:srgbClr val="FFFFFF"/>
                </a:solidFill>
              </a:rPr>
              <a:t>October 19, 2020 at 12:00 a.m. ET and ends November 6, 2020 at 11:59 p.m. ET</a:t>
            </a:r>
          </a:p>
          <a:p>
            <a:pPr marL="160020" indent="0">
              <a:lnSpc>
                <a:spcPct val="90000"/>
              </a:lnSpc>
              <a:buNone/>
            </a:pPr>
            <a:r>
              <a:rPr lang="en-US">
                <a:solidFill>
                  <a:srgbClr val="FFFFFF"/>
                </a:solidFill>
              </a:rPr>
              <a:t>__________________________________</a:t>
            </a:r>
          </a:p>
          <a:p>
            <a:pPr marL="160020" indent="0">
              <a:lnSpc>
                <a:spcPct val="90000"/>
              </a:lnSpc>
              <a:buNone/>
            </a:pPr>
            <a:r>
              <a:rPr lang="en-US">
                <a:solidFill>
                  <a:srgbClr val="FFFFFF"/>
                </a:solidFill>
              </a:rPr>
              <a:t>During Open Enrollment, eligible active employees may:</a:t>
            </a:r>
          </a:p>
          <a:p>
            <a:pPr lvl="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Enroll in Flexible Benefits coverage</a:t>
            </a:r>
          </a:p>
          <a:p>
            <a:pPr lvl="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Change Plan Option and/or Vendor </a:t>
            </a:r>
          </a:p>
          <a:p>
            <a:pPr lvl="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Enroll eligible dependents</a:t>
            </a:r>
          </a:p>
          <a:p>
            <a:pPr lvl="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Drop covered dependents</a:t>
            </a:r>
          </a:p>
          <a:p>
            <a:pPr lvl="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Decrease or increase coverage tier</a:t>
            </a:r>
          </a:p>
          <a:p>
            <a:pPr lvl="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Discontinue Flexible Benefits plan option(s)</a:t>
            </a:r>
          </a:p>
          <a:p>
            <a:pPr marL="160020" indent="0">
              <a:lnSpc>
                <a:spcPct val="90000"/>
              </a:lnSpc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C7E9E-3C0A-4AF3-A417-87240219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0293" y="6535157"/>
            <a:ext cx="730250" cy="274320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CCE7EACD-A346-A34B-BBAF-EF458C812BA9}" type="slidenum"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12</a:t>
            </a:fld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7A667-C51D-4269-9C59-09E0ECB3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FFFFF"/>
                </a:solidFill>
              </a:rPr>
              <a:t>2021 Flexible Benefits Program Changes and Other Updates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D1772-491C-4F61-B266-914070B06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2021 Health Care Flexible Spending Account (FSA) will increase to $2,700.00 </a:t>
            </a:r>
          </a:p>
          <a:p>
            <a:pPr marL="16002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UNUM’s Long-Term Care premiums will increase by 12%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Benefit Fairs will be virtual  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160020" indent="0">
              <a:lnSpc>
                <a:spcPct val="90000"/>
              </a:lnSpc>
              <a:buNone/>
            </a:pPr>
            <a:r>
              <a:rPr lang="en-US" sz="2000" b="1" dirty="0"/>
              <a:t>Important Note</a:t>
            </a:r>
            <a:r>
              <a:rPr lang="en-US" sz="2000" dirty="0"/>
              <a:t>:  Flexible Spending Accounts (Dependent care and Health care) do not automatically roll over.  If you want to continue your FSA(s) contributions for the 2021 plan year, you must re-enroll during this OE period. </a:t>
            </a:r>
          </a:p>
          <a:p>
            <a:pPr marL="160020" indent="0">
              <a:lnSpc>
                <a:spcPct val="90000"/>
              </a:lnSpc>
              <a:buNone/>
            </a:pPr>
            <a:endParaRPr lang="en-US" sz="2000" dirty="0"/>
          </a:p>
          <a:p>
            <a:pPr marL="160020" indent="0">
              <a:lnSpc>
                <a:spcPct val="9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6555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686B-CFAB-4603-86C2-9D9E4398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RFP for Plan Year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8826E-1940-4DD8-8F93-5B511BA46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01012"/>
            <a:ext cx="4038600" cy="5025151"/>
          </a:xfrm>
        </p:spPr>
        <p:txBody>
          <a:bodyPr>
            <a:normAutofit/>
          </a:bodyPr>
          <a:lstStyle/>
          <a:p>
            <a:pPr marL="160020" indent="0">
              <a:buNone/>
            </a:pPr>
            <a:r>
              <a:rPr lang="en-US" b="1" dirty="0"/>
              <a:t>DHMO</a:t>
            </a:r>
          </a:p>
          <a:p>
            <a:r>
              <a:rPr lang="en-US" dirty="0"/>
              <a:t>RFP Notice of Intent to Award – Cigna</a:t>
            </a:r>
          </a:p>
          <a:p>
            <a:pPr lvl="1"/>
            <a:r>
              <a:rPr lang="en-US" dirty="0"/>
              <a:t>The incumbent vendor</a:t>
            </a:r>
          </a:p>
          <a:p>
            <a:r>
              <a:rPr lang="en-US" dirty="0"/>
              <a:t>If awarded, contract pricing will be effective for Plan Year 2021. The pricing did not change.</a:t>
            </a:r>
          </a:p>
          <a:p>
            <a:endParaRPr lang="en-US" dirty="0"/>
          </a:p>
          <a:p>
            <a:pPr marL="160020" indent="0">
              <a:buNone/>
            </a:pPr>
            <a:endParaRPr lang="en-US" dirty="0"/>
          </a:p>
          <a:p>
            <a:pPr marL="160020" indent="0">
              <a:buNone/>
            </a:pPr>
            <a:endParaRPr lang="en-US" dirty="0"/>
          </a:p>
          <a:p>
            <a:endParaRPr lang="en-US" dirty="0"/>
          </a:p>
          <a:p>
            <a:pPr marL="160020" indent="0">
              <a:buNone/>
            </a:pPr>
            <a:endParaRPr lang="en-US" dirty="0"/>
          </a:p>
          <a:p>
            <a:r>
              <a:rPr lang="en-US" dirty="0"/>
              <a:t>The $.70 administrative fee is not included in the monthly rates above.</a:t>
            </a:r>
          </a:p>
          <a:p>
            <a:r>
              <a:rPr lang="en-US" dirty="0">
                <a:solidFill>
                  <a:srgbClr val="887864"/>
                </a:solidFill>
              </a:rPr>
              <a:t>Rates are guaranteed through Plan Year 2024.</a:t>
            </a:r>
          </a:p>
          <a:p>
            <a:r>
              <a:rPr lang="en-US" dirty="0">
                <a:solidFill>
                  <a:srgbClr val="887864"/>
                </a:solidFill>
              </a:rPr>
              <a:t>Coverage did not change. 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E399-9D49-4260-A1AD-07BF36DF0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01012"/>
            <a:ext cx="4038600" cy="5878012"/>
          </a:xfrm>
        </p:spPr>
        <p:txBody>
          <a:bodyPr>
            <a:normAutofit/>
          </a:bodyPr>
          <a:lstStyle/>
          <a:p>
            <a:pPr marL="160020" indent="0">
              <a:buNone/>
            </a:pPr>
            <a:r>
              <a:rPr lang="en-US" b="1" dirty="0"/>
              <a:t>PPO</a:t>
            </a:r>
          </a:p>
          <a:p>
            <a:r>
              <a:rPr lang="en-US" dirty="0"/>
              <a:t>RFP Notice of Intent to Award – Cigna</a:t>
            </a:r>
          </a:p>
          <a:p>
            <a:r>
              <a:rPr lang="en-US" dirty="0"/>
              <a:t>If awarded, contract pricing will be effective for Plan Year 2021.</a:t>
            </a:r>
          </a:p>
          <a:p>
            <a:r>
              <a:rPr lang="en-US" dirty="0"/>
              <a:t>*PPO award is under protest</a:t>
            </a:r>
          </a:p>
          <a:p>
            <a:pPr marL="160020" indent="0">
              <a:buNone/>
            </a:pPr>
            <a:endParaRPr lang="en-US" dirty="0"/>
          </a:p>
          <a:p>
            <a:pPr marL="160020" indent="0">
              <a:buNone/>
            </a:pPr>
            <a:endParaRPr lang="en-US" dirty="0"/>
          </a:p>
          <a:p>
            <a:pPr marL="160020" indent="0">
              <a:buNone/>
            </a:pPr>
            <a:endParaRPr lang="en-US" dirty="0"/>
          </a:p>
          <a:p>
            <a:endParaRPr lang="en-US" dirty="0"/>
          </a:p>
          <a:p>
            <a:pPr marL="160020" indent="0">
              <a:buNone/>
            </a:pPr>
            <a:endParaRPr lang="en-US" dirty="0"/>
          </a:p>
          <a:p>
            <a:r>
              <a:rPr lang="en-US" dirty="0"/>
              <a:t>The $.70 administrative fee is not included in the monthly rates above.</a:t>
            </a:r>
          </a:p>
          <a:p>
            <a:r>
              <a:rPr lang="en-US" dirty="0"/>
              <a:t>Rates are guaranteed through Plan Year 2023.</a:t>
            </a:r>
          </a:p>
          <a:p>
            <a:r>
              <a:rPr lang="en-US" dirty="0"/>
              <a:t>.Coverage changes include:</a:t>
            </a:r>
          </a:p>
          <a:p>
            <a:pPr lvl="1"/>
            <a:r>
              <a:rPr lang="en-US" dirty="0"/>
              <a:t>No waiting periods on major and orthodontia services</a:t>
            </a:r>
          </a:p>
          <a:p>
            <a:pPr lvl="1"/>
            <a:r>
              <a:rPr lang="en-US" dirty="0"/>
              <a:t>No frequency limitation of certain services, e.g., extraoral x-rays</a:t>
            </a:r>
          </a:p>
          <a:p>
            <a:pPr lvl="1"/>
            <a:r>
              <a:rPr lang="en-US" dirty="0"/>
              <a:t>Orthodontia lifetime maximum benefit will reset to $0 at contract transition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044971-A616-47C8-BEC8-2602D3A7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E68C1-BCD4-4415-B0CC-D485C923F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672595"/>
            <a:ext cx="3876675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11515-F89B-4376-BCC8-542E9B700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48479"/>
            <a:ext cx="4433149" cy="1519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DD6268-FF1E-410E-BEAE-E5269D99CD1B}"/>
              </a:ext>
            </a:extLst>
          </p:cNvPr>
          <p:cNvSpPr txBox="1"/>
          <p:nvPr/>
        </p:nvSpPr>
        <p:spPr>
          <a:xfrm>
            <a:off x="8373265" y="435400"/>
            <a:ext cx="309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12828358-ACAA-43E2-808B-1226CE50C2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4" y="5657894"/>
            <a:ext cx="1706376" cy="92201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8628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09B9C7-C412-40F4-9129-90693FF33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094" y="1600200"/>
            <a:ext cx="6225988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RFP Notice of Intent to Award issued to two Pet Insurance vendors: MetLife and Nationwide.</a:t>
            </a:r>
          </a:p>
          <a:p>
            <a:r>
              <a:rPr lang="en-US" dirty="0"/>
              <a:t>For PY 2021, the actual pricing will be determined on an individual pet-basis when the employee enrolls for coverage.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$.70 administrative fee is not included in the monthly rates above.</a:t>
            </a:r>
          </a:p>
          <a:p>
            <a:r>
              <a:rPr lang="en-US" dirty="0"/>
              <a:t>The rates are guaranteed through Plan Year 2021.</a:t>
            </a:r>
          </a:p>
          <a:p>
            <a:r>
              <a:rPr lang="en-US" dirty="0"/>
              <a:t>Coverage details will be communicated as part of the Open Enrollment process.</a:t>
            </a:r>
          </a:p>
          <a:p>
            <a:endParaRPr lang="en-US" dirty="0"/>
          </a:p>
          <a:p>
            <a:pPr marL="160020" indent="0">
              <a:buNone/>
            </a:pPr>
            <a:endParaRPr lang="en-US" dirty="0"/>
          </a:p>
          <a:p>
            <a:pPr marL="16002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91643-07F9-4819-A0EA-761B3AF5E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 Insurance RFP for Plan Year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CA5C0-8A6A-4013-BD73-3AF677E3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Placeholder 9" descr="A dog looking at the camera&#10;&#10;Description automatically generated">
            <a:extLst>
              <a:ext uri="{FF2B5EF4-FFF2-40B4-BE49-F238E27FC236}">
                <a16:creationId xmlns:a16="http://schemas.microsoft.com/office/drawing/2014/main" id="{993CB8F7-A2AF-426C-A8A9-A4BAC504D8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861" r="4861"/>
          <a:stretch>
            <a:fillRect/>
          </a:stretch>
        </p:blipFill>
        <p:spPr>
          <a:xfrm>
            <a:off x="457200" y="1600200"/>
            <a:ext cx="2201333" cy="1828800"/>
          </a:xfr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5596669-E324-4DC3-B567-794B6E6F2F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2494" y="2514599"/>
          <a:ext cx="5359835" cy="154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Worksheet" r:id="rId4" imgW="4009876" imgH="1152673" progId="Excel.Sheet.12">
                  <p:embed/>
                </p:oleObj>
              </mc:Choice>
              <mc:Fallback>
                <p:oleObj name="Worksheet" r:id="rId4" imgW="4009876" imgH="1152673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5596669-E324-4DC3-B567-794B6E6F2F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2494" y="2514599"/>
                        <a:ext cx="5359835" cy="154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5AC93F9-1D3F-425E-B739-399B928D89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2494" y="4192859"/>
          <a:ext cx="3087282" cy="776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Worksheet" r:id="rId6" imgW="2400115" imgH="580988" progId="Excel.Sheet.12">
                  <p:embed/>
                </p:oleObj>
              </mc:Choice>
              <mc:Fallback>
                <p:oleObj name="Worksheet" r:id="rId6" imgW="2400115" imgH="580988" progId="Excel.Shee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5AC93F9-1D3F-425E-B739-399B928D89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92494" y="4192859"/>
                        <a:ext cx="3087282" cy="776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6888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ED79-EBD9-4EE9-9382-4A9E6190F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Employee Assistance Program RFP for FY2021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2D751-F327-46FA-939E-764FA38D4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8510"/>
            <a:ext cx="8229600" cy="5121275"/>
          </a:xfrm>
        </p:spPr>
        <p:txBody>
          <a:bodyPr>
            <a:normAutofit/>
          </a:bodyPr>
          <a:lstStyle/>
          <a:p>
            <a:pPr marL="160020" indent="0">
              <a:buNone/>
            </a:pPr>
            <a:r>
              <a:rPr lang="en-US" b="1" dirty="0"/>
              <a:t>EAP</a:t>
            </a:r>
          </a:p>
          <a:p>
            <a:r>
              <a:rPr lang="en-US" dirty="0"/>
              <a:t>RFP Award – Kepro</a:t>
            </a:r>
          </a:p>
          <a:p>
            <a:pPr lvl="1"/>
            <a:r>
              <a:rPr lang="en-US" dirty="0"/>
              <a:t>The incumbent vendor</a:t>
            </a:r>
          </a:p>
          <a:p>
            <a:r>
              <a:rPr lang="en-US" dirty="0"/>
              <a:t> Contract pricing will be effective for Plan Year 2021, effective August 1, 2021. </a:t>
            </a:r>
          </a:p>
          <a:p>
            <a:r>
              <a:rPr lang="en-US" dirty="0"/>
              <a:t>The pricing will be reduced for 4-visits and 6-visits; and will increase for 8-visits.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HRA is working with Kepro regarding the implementation of the new Participation Agreement.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038E6-904D-41EB-9180-22370D4B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DE40E-D7E8-4329-8044-E55E0E8E7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794448"/>
            <a:ext cx="56007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0B42-A191-483E-85BE-8FE0906CB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GASCCP 2020-2021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83A71-8F15-48D9-957D-8B79A5674E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87 applications received:</a:t>
            </a:r>
          </a:p>
          <a:p>
            <a:pPr lvl="1"/>
            <a:r>
              <a:rPr lang="en-US" sz="1800" dirty="0"/>
              <a:t>70 Independent Charities</a:t>
            </a:r>
          </a:p>
          <a:p>
            <a:pPr lvl="1"/>
            <a:r>
              <a:rPr lang="en-US" sz="1800" dirty="0"/>
              <a:t>17 Federations</a:t>
            </a:r>
          </a:p>
          <a:p>
            <a:pPr lvl="1"/>
            <a:r>
              <a:rPr lang="en-US" sz="1800" dirty="0"/>
              <a:t>742 Total Independents, Federations and Federation-Covered Charities</a:t>
            </a:r>
          </a:p>
          <a:p>
            <a:r>
              <a:rPr lang="en-US" sz="1800" dirty="0"/>
              <a:t>All applicants were approved</a:t>
            </a:r>
          </a:p>
          <a:p>
            <a:r>
              <a:rPr lang="en-US" sz="1800" dirty="0"/>
              <a:t>GASCCP Coordinator Training will be held at the end of August 2020.</a:t>
            </a:r>
          </a:p>
          <a:p>
            <a:pPr lvl="1"/>
            <a:r>
              <a:rPr lang="en-US" sz="1800" dirty="0"/>
              <a:t>Training will be recorded for replay.</a:t>
            </a:r>
          </a:p>
          <a:p>
            <a:r>
              <a:rPr lang="en-US" sz="1800" dirty="0"/>
              <a:t>The 2020-2021 Campaign will be September 16, 2020 to November 16, 2020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8868B-0CBC-447D-8C08-619D1BFFCF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Due to COVID-19, the campaign will promote 100% virtual participation.</a:t>
            </a:r>
          </a:p>
          <a:p>
            <a:pPr lvl="1"/>
            <a:r>
              <a:rPr lang="en-US" sz="1800" dirty="0"/>
              <a:t>Details will be posted in the GASCCP Website pages and discussed in the Training.</a:t>
            </a:r>
          </a:p>
          <a:p>
            <a:pPr lvl="1"/>
            <a:r>
              <a:rPr lang="en-US" sz="1800" dirty="0"/>
              <a:t>Weekly activity ideas for the virtual campaign will be provided.</a:t>
            </a:r>
          </a:p>
          <a:p>
            <a:pPr marL="160020" indent="0" algn="ctr">
              <a:buNone/>
            </a:pPr>
            <a:endParaRPr lang="en-US" sz="1800" dirty="0"/>
          </a:p>
          <a:p>
            <a:pPr marL="160020" indent="0" algn="ctr">
              <a:buNone/>
            </a:pPr>
            <a:r>
              <a:rPr lang="en-US" sz="1800" dirty="0"/>
              <a:t>Special “Thank You” to Jill Simms and Hannah Mayes for their recommendations and planning for the upcoming campaign!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78BFC-55B0-417F-B4FE-FE827130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96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Wrap-up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 Howell</a:t>
            </a:r>
          </a:p>
        </p:txBody>
      </p:sp>
    </p:spTree>
    <p:extLst>
      <p:ext uri="{BB962C8B-B14F-4D97-AF65-F5344CB8AC3E}">
        <p14:creationId xmlns:p14="http://schemas.microsoft.com/office/powerpoint/2010/main" val="824725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3746" y="303591"/>
            <a:ext cx="325149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2C4E9-EDDF-4537-85A2-72D3D963C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37125"/>
            <a:ext cx="2851707" cy="52563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chemeClr val="tx1"/>
                </a:solidFill>
                <a:latin typeface="+mj-lt"/>
              </a:rPr>
              <a:t>Status Update on the Eligibility and Enrollment System and Services 2019 Contract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88D7A-359A-4DE6-9666-D61F3A9361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2540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20" name="Text Placeholder 4">
            <a:extLst>
              <a:ext uri="{FF2B5EF4-FFF2-40B4-BE49-F238E27FC236}">
                <a16:creationId xmlns:a16="http://schemas.microsoft.com/office/drawing/2014/main" id="{469B60E8-DBCC-4336-A310-011A6BA15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845792"/>
              </p:ext>
            </p:extLst>
          </p:nvPr>
        </p:nvGraphicFramePr>
        <p:xfrm>
          <a:off x="3875238" y="303591"/>
          <a:ext cx="4941519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0226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42F6AF-D16A-4F08-8380-F7A2CCEC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529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Quarterly HR Community Meeting</a:t>
            </a:r>
            <a:b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18, 2020, 10:00am – 12:00pm</a:t>
            </a:r>
            <a:b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tx1"/>
                </a:solidFill>
              </a:rPr>
              <a:t>Via GoToWebinar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18243-9401-4381-AF98-E006C5EF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581444"/>
            <a:ext cx="8229600" cy="487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  <a:r>
              <a:rPr lang="en-US" b="1" i="1" dirty="0">
                <a:solidFill>
                  <a:schemeClr val="tx1"/>
                </a:solidFill>
              </a:rPr>
              <a:t>					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Al Howell</a:t>
            </a:r>
          </a:p>
          <a:p>
            <a:pPr marL="560070" lvl="1" indent="0">
              <a:buNone/>
            </a:pPr>
            <a:endParaRPr lang="en-US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b="1" i="1" dirty="0">
                <a:solidFill>
                  <a:schemeClr val="tx1"/>
                </a:solidFill>
              </a:rPr>
              <a:t>Making the “New Normal” Work									</a:t>
            </a:r>
          </a:p>
          <a:p>
            <a:pPr marL="160020" lvl="0" indent="0">
              <a:buNone/>
            </a:pPr>
            <a:r>
              <a:rPr lang="en-US" b="1" i="1" dirty="0">
                <a:solidFill>
                  <a:schemeClr val="tx1"/>
                </a:solidFill>
              </a:rPr>
              <a:t>	Agency HR Perspectives						Brian Robinson, DOT</a:t>
            </a:r>
          </a:p>
          <a:p>
            <a:pPr marL="160020" lvl="0" indent="0">
              <a:buNone/>
            </a:pPr>
            <a:r>
              <a:rPr lang="en-US" b="1" i="1" dirty="0">
                <a:solidFill>
                  <a:schemeClr val="tx1"/>
                </a:solidFill>
              </a:rPr>
              <a:t>											Courtney Ware, </a:t>
            </a:r>
            <a:r>
              <a:rPr lang="en-US" b="1" i="1" dirty="0" err="1">
                <a:solidFill>
                  <a:schemeClr val="tx1"/>
                </a:solidFill>
              </a:rPr>
              <a:t>TCSG</a:t>
            </a:r>
            <a:endParaRPr lang="en-US" b="1" i="1" dirty="0">
              <a:solidFill>
                <a:schemeClr val="tx1"/>
              </a:solidFill>
            </a:endParaRPr>
          </a:p>
          <a:p>
            <a:pPr marL="160020" lvl="0" indent="0">
              <a:buNone/>
            </a:pPr>
            <a:r>
              <a:rPr lang="en-US" b="1" i="1" dirty="0">
                <a:solidFill>
                  <a:schemeClr val="tx1"/>
                </a:solidFill>
              </a:rPr>
              <a:t>	Remote Recruiting							Monique Jenkins</a:t>
            </a:r>
          </a:p>
          <a:p>
            <a:pPr marL="160020" lvl="0" indent="0">
              <a:buNone/>
            </a:pPr>
            <a:r>
              <a:rPr lang="en-US" b="1" i="1" dirty="0">
                <a:solidFill>
                  <a:schemeClr val="tx1"/>
                </a:solidFill>
              </a:rPr>
              <a:t>	Telework									Bo McDaniel</a:t>
            </a:r>
          </a:p>
          <a:p>
            <a:pPr marL="160020" lvl="0" indent="0">
              <a:buNone/>
            </a:pPr>
            <a:r>
              <a:rPr lang="en-US" b="1" i="1" dirty="0">
                <a:solidFill>
                  <a:schemeClr val="tx1"/>
                </a:solidFill>
              </a:rPr>
              <a:t>	</a:t>
            </a:r>
          </a:p>
          <a:p>
            <a:pPr lvl="0"/>
            <a:r>
              <a:rPr lang="en-US" b="1" i="1" dirty="0">
                <a:solidFill>
                  <a:schemeClr val="tx1"/>
                </a:solidFill>
              </a:rPr>
              <a:t>“New Normal” Questions and Answers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Al Howell, Moderator</a:t>
            </a:r>
          </a:p>
          <a:p>
            <a:pPr marL="3657600" lvl="8" indent="0">
              <a:buNone/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			Panel of SMEs</a:t>
            </a:r>
            <a:endParaRPr lang="en-US" sz="1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b="1" i="1" dirty="0">
              <a:solidFill>
                <a:schemeClr val="tx1"/>
              </a:solidFill>
            </a:endParaRPr>
          </a:p>
          <a:p>
            <a:pPr lvl="0"/>
            <a:r>
              <a:rPr lang="en-US" b="1" i="1" dirty="0">
                <a:solidFill>
                  <a:schemeClr val="tx1"/>
                </a:solidFill>
              </a:rPr>
              <a:t>Benefits Updates								Leneequa Morris</a:t>
            </a:r>
          </a:p>
          <a:p>
            <a:pPr marL="3657600" lvl="8" indent="0">
              <a:buNone/>
            </a:pPr>
            <a:r>
              <a:rPr lang="en-US" sz="1400" b="1" i="1" dirty="0"/>
              <a:t>			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Carla Gracen</a:t>
            </a:r>
            <a:r>
              <a:rPr lang="en-US" sz="1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  <a:p>
            <a:r>
              <a:rPr lang="en-US" b="1" i="1" dirty="0">
                <a:solidFill>
                  <a:schemeClr val="tx1"/>
                </a:solidFill>
              </a:rPr>
              <a:t>Meeting Wrap-up								Al Howell</a:t>
            </a:r>
          </a:p>
          <a:p>
            <a:endParaRPr lang="en-US" sz="1600" b="1" i="1" dirty="0">
              <a:solidFill>
                <a:schemeClr val="tx1"/>
              </a:solidFill>
            </a:endParaRPr>
          </a:p>
          <a:p>
            <a:pPr marL="160020" indent="0" algn="ctr">
              <a:buNone/>
            </a:pP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18B94A-2C7D-4121-8878-4B53A6E5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12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3746" y="303591"/>
            <a:ext cx="325149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2C4E9-EDDF-4537-85A2-72D3D963C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37125"/>
            <a:ext cx="2851707" cy="5256371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tx1"/>
                </a:solidFill>
                <a:latin typeface="+mj-lt"/>
              </a:rPr>
              <a:t>Status Update on the Eligibility and Enrollment System and Services 2019 Contract,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88D7A-359A-4DE6-9666-D61F3A9361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2540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20" name="Text Placeholder 4">
            <a:extLst>
              <a:ext uri="{FF2B5EF4-FFF2-40B4-BE49-F238E27FC236}">
                <a16:creationId xmlns:a16="http://schemas.microsoft.com/office/drawing/2014/main" id="{469B60E8-DBCC-4336-A310-011A6BA15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9917959"/>
              </p:ext>
            </p:extLst>
          </p:nvPr>
        </p:nvGraphicFramePr>
        <p:xfrm>
          <a:off x="3875238" y="303591"/>
          <a:ext cx="4941519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8904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EE68-0D7E-45CB-A18C-0495D1DB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Preventing Sexual Harassment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FY21 Annual Training Dates to Remember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7C1812-E5AB-450E-AD45-A06E7383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66000" y="6356350"/>
            <a:ext cx="1320800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CE7EACD-A346-A34B-BBAF-EF458C812BA9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CBF46E4-16EA-46BC-8957-902B4706C0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069993"/>
              </p:ext>
            </p:extLst>
          </p:nvPr>
        </p:nvGraphicFramePr>
        <p:xfrm>
          <a:off x="311426" y="156769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657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EE68-0D7E-45CB-A18C-0495D1DB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75" y="978102"/>
            <a:ext cx="7941325" cy="1062644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2020 HR Community Meeting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Dates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718" y="2265037"/>
            <a:ext cx="7593759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Daily calendar">
            <a:extLst>
              <a:ext uri="{FF2B5EF4-FFF2-40B4-BE49-F238E27FC236}">
                <a16:creationId xmlns:a16="http://schemas.microsoft.com/office/drawing/2014/main" id="{EB9352EA-ADC2-4EF3-A586-FC88E373D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517" y="2811104"/>
            <a:ext cx="2524860" cy="252486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D1C062C-BB12-46B9-8EA6-221FCC329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515" y="2682433"/>
            <a:ext cx="4711627" cy="3215749"/>
          </a:xfrm>
        </p:spPr>
        <p:txBody>
          <a:bodyPr>
            <a:normAutofit/>
          </a:bodyPr>
          <a:lstStyle/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dirty="0">
                <a:solidFill>
                  <a:schemeClr val="tx1"/>
                </a:solidFill>
              </a:rPr>
              <a:t>November 10,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64CC3-E180-49D2-8D9F-2E9D98BC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8177" y="6217920"/>
            <a:ext cx="6858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CCE7EACD-A346-A34B-BBAF-EF458C812BA9}" type="slidenum">
              <a:rPr lang="en-US" sz="1000">
                <a:solidFill>
                  <a:prstClr val="black">
                    <a:lumMod val="50000"/>
                    <a:lumOff val="50000"/>
                  </a:prstClr>
                </a:solidFill>
              </a:rPr>
              <a:pPr algn="r">
                <a:spcAft>
                  <a:spcPts val="600"/>
                </a:spcAft>
              </a:pPr>
              <a:t>22</a:t>
            </a:fld>
            <a:endParaRPr lang="en-US" sz="10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31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3746" y="303591"/>
            <a:ext cx="325149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AEE68-0D7E-45CB-A18C-0495D1DB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37125"/>
            <a:ext cx="2851707" cy="5256371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tx1"/>
                </a:solidFill>
              </a:rPr>
              <a:t>Other Upcoming HR Meetings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DDFFA-D72D-4783-8A00-631D1873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CCE7EACD-A346-A34B-BBAF-EF458C812BA9}" type="slidenum">
              <a:rPr lang="en-US" sz="1000">
                <a:solidFill>
                  <a:srgbClr val="898989"/>
                </a:solidFill>
              </a:rPr>
              <a:pPr algn="r">
                <a:spcAft>
                  <a:spcPts val="600"/>
                </a:spcAft>
              </a:pPr>
              <a:t>23</a:t>
            </a:fld>
            <a:endParaRPr lang="en-US" sz="100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BEE41C2-46FC-449A-B079-056E825A8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029406"/>
              </p:ext>
            </p:extLst>
          </p:nvPr>
        </p:nvGraphicFramePr>
        <p:xfrm>
          <a:off x="3875238" y="303591"/>
          <a:ext cx="4941519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5767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B9B7D-BC62-4888-ACA2-CDF8EC58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613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>
                <a:solidFill>
                  <a:schemeClr val="tx1"/>
                </a:solidFill>
              </a:rPr>
              <a:t>Georgia Council for Human Resources </a:t>
            </a:r>
            <a:br>
              <a:rPr lang="en-US" b="1">
                <a:solidFill>
                  <a:schemeClr val="tx1"/>
                </a:solidFill>
              </a:rPr>
            </a:br>
            <a:r>
              <a:rPr lang="en-US" sz="2700" b="1">
                <a:solidFill>
                  <a:schemeClr val="tx1"/>
                </a:solidFill>
              </a:rPr>
              <a:t>(formerly Council for State Personnel Administration) </a:t>
            </a:r>
            <a:br>
              <a:rPr lang="en-US" b="1">
                <a:solidFill>
                  <a:schemeClr val="tx1"/>
                </a:solidFill>
              </a:rPr>
            </a:br>
            <a:r>
              <a:rPr lang="en-US" sz="3100" b="1">
                <a:solidFill>
                  <a:schemeClr val="tx1"/>
                </a:solidFill>
              </a:rPr>
              <a:t>Annual Conference – September 24 - 25</a:t>
            </a:r>
            <a:endParaRPr lang="en-US" sz="31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9382E8DB-D3D9-48EF-82FA-943924574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771" y="1830387"/>
            <a:ext cx="7554457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BA090-53D8-47B2-BE17-44868141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25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8E1B-61AF-4165-8CE0-838376F5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75" y="978102"/>
            <a:ext cx="7941325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Meeting Feedback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718" y="2265037"/>
            <a:ext cx="7593759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Clipboard">
            <a:extLst>
              <a:ext uri="{FF2B5EF4-FFF2-40B4-BE49-F238E27FC236}">
                <a16:creationId xmlns:a16="http://schemas.microsoft.com/office/drawing/2014/main" id="{B3714FF8-5BFE-4CA0-82A9-5547B04154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517" y="2811104"/>
            <a:ext cx="2524860" cy="252486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36A7C-6AC4-4348-87B2-72AE52C7A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6515" y="2682433"/>
            <a:ext cx="4711627" cy="3215749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0" defTabSz="914400">
              <a:lnSpc>
                <a:spcPct val="9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Please share your thoughts on today’s meeting by completing our survey:</a:t>
            </a:r>
          </a:p>
          <a:p>
            <a:pPr marL="114300" indent="0" defTabSz="914400">
              <a:lnSpc>
                <a:spcPct val="90000"/>
              </a:lnSpc>
              <a:buNone/>
            </a:pPr>
            <a:endParaRPr lang="en-US" sz="21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14300" indent="0" defTabSz="914400">
              <a:lnSpc>
                <a:spcPct val="90000"/>
              </a:lnSpc>
              <a:buNone/>
            </a:pPr>
            <a:r>
              <a:rPr lang="en-US" sz="2400" dirty="0">
                <a:hlinkClick r:id="rId4"/>
              </a:rPr>
              <a:t>https://www.surveymonkey.com/r/C7787Y2</a:t>
            </a:r>
            <a:endParaRPr lang="en-US" sz="24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14300" indent="0" defTabSz="914400">
              <a:lnSpc>
                <a:spcPct val="90000"/>
              </a:lnSpc>
              <a:buNone/>
            </a:pPr>
            <a:endParaRPr lang="en-US" sz="21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14300" indent="0" defTabSz="914400">
              <a:lnSpc>
                <a:spcPct val="90000"/>
              </a:lnSpc>
              <a:buNone/>
            </a:pPr>
            <a:endParaRPr lang="en-US" sz="21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BA98B-A66C-4911-AC21-468AC4F7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8177" y="621792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CCE7EACD-A346-A34B-BBAF-EF458C812BA9}" type="slidenum">
              <a:rPr lang="en-US" sz="100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+mn-cs"/>
              </a:rPr>
              <a:pPr algn="r" defTabSz="914400">
                <a:spcAft>
                  <a:spcPts val="600"/>
                </a:spcAft>
              </a:pPr>
              <a:t>25</a:t>
            </a:fld>
            <a:endParaRPr lang="en-US" sz="1000">
              <a:solidFill>
                <a:prstClr val="black">
                  <a:lumMod val="50000"/>
                  <a:lumOff val="50000"/>
                </a:prst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372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404-463-7054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37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788" y="2768600"/>
            <a:ext cx="8229600" cy="800100"/>
          </a:xfrm>
        </p:spPr>
        <p:txBody>
          <a:bodyPr/>
          <a:lstStyle/>
          <a:p>
            <a:r>
              <a:rPr lang="en-US" dirty="0"/>
              <a:t>Welcome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 Howell</a:t>
            </a:r>
          </a:p>
        </p:txBody>
      </p:sp>
    </p:spTree>
    <p:extLst>
      <p:ext uri="{BB962C8B-B14F-4D97-AF65-F5344CB8AC3E}">
        <p14:creationId xmlns:p14="http://schemas.microsoft.com/office/powerpoint/2010/main" val="1931587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800100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the New Normal Work</a:t>
            </a:r>
            <a:br>
              <a:rPr lang="en-US" dirty="0"/>
            </a:br>
            <a:r>
              <a:rPr lang="en-US" dirty="0"/>
              <a:t>Agency HR Perspectives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3568700"/>
            <a:ext cx="8229600" cy="961098"/>
          </a:xfrm>
        </p:spPr>
        <p:txBody>
          <a:bodyPr/>
          <a:lstStyle/>
          <a:p>
            <a:r>
              <a:rPr lang="en-US" dirty="0"/>
              <a:t>Brian Robinson, Deputy HR Director</a:t>
            </a:r>
          </a:p>
          <a:p>
            <a:r>
              <a:rPr lang="en-US" dirty="0"/>
              <a:t>Georgia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539990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800100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the New Normal Work</a:t>
            </a:r>
            <a:br>
              <a:rPr lang="en-US" dirty="0"/>
            </a:br>
            <a:r>
              <a:rPr lang="en-US" dirty="0"/>
              <a:t>Agency HR Perspectives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3568700"/>
            <a:ext cx="8229600" cy="961098"/>
          </a:xfrm>
        </p:spPr>
        <p:txBody>
          <a:bodyPr/>
          <a:lstStyle/>
          <a:p>
            <a:r>
              <a:rPr lang="en-US" dirty="0"/>
              <a:t>Courtney Ware, HR Director</a:t>
            </a:r>
          </a:p>
          <a:p>
            <a:r>
              <a:rPr lang="en-US" dirty="0"/>
              <a:t>Technical College System of Georgia</a:t>
            </a:r>
          </a:p>
        </p:txBody>
      </p:sp>
    </p:spTree>
    <p:extLst>
      <p:ext uri="{BB962C8B-B14F-4D97-AF65-F5344CB8AC3E}">
        <p14:creationId xmlns:p14="http://schemas.microsoft.com/office/powerpoint/2010/main" val="329839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800100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the New Normal Work</a:t>
            </a:r>
            <a:br>
              <a:rPr lang="en-US" dirty="0"/>
            </a:br>
            <a:r>
              <a:rPr lang="en-US" dirty="0"/>
              <a:t>Telework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3568700"/>
            <a:ext cx="8229600" cy="961098"/>
          </a:xfrm>
        </p:spPr>
        <p:txBody>
          <a:bodyPr/>
          <a:lstStyle/>
          <a:p>
            <a:r>
              <a:rPr lang="en-US" dirty="0"/>
              <a:t>Bo McDaniel, Director</a:t>
            </a:r>
          </a:p>
          <a:p>
            <a:r>
              <a:rPr lang="en-US" dirty="0"/>
              <a:t>Talent Management and Policy</a:t>
            </a:r>
          </a:p>
        </p:txBody>
      </p:sp>
    </p:spTree>
    <p:extLst>
      <p:ext uri="{BB962C8B-B14F-4D97-AF65-F5344CB8AC3E}">
        <p14:creationId xmlns:p14="http://schemas.microsoft.com/office/powerpoint/2010/main" val="197169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800100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the New Normal Work</a:t>
            </a:r>
            <a:br>
              <a:rPr lang="en-US" dirty="0"/>
            </a:br>
            <a:r>
              <a:rPr lang="en-US" dirty="0"/>
              <a:t>Virtual Recruiting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3568700"/>
            <a:ext cx="8229600" cy="961098"/>
          </a:xfrm>
        </p:spPr>
        <p:txBody>
          <a:bodyPr/>
          <a:lstStyle/>
          <a:p>
            <a:r>
              <a:rPr lang="en-US" dirty="0"/>
              <a:t>Monique Jenkins, Manager</a:t>
            </a:r>
          </a:p>
          <a:p>
            <a:r>
              <a:rPr lang="en-US" dirty="0"/>
              <a:t>Enterprise Talent Management Services</a:t>
            </a:r>
          </a:p>
        </p:txBody>
      </p:sp>
    </p:spTree>
    <p:extLst>
      <p:ext uri="{BB962C8B-B14F-4D97-AF65-F5344CB8AC3E}">
        <p14:creationId xmlns:p14="http://schemas.microsoft.com/office/powerpoint/2010/main" val="2982019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2154-C3B7-40D0-AB0C-9A36E0F59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Considerations for Virtual Recruiting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78BD8-76F8-4F6F-BEDF-AA2958E006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342900" marR="0" lvl="0" indent="-18288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tabLst/>
              <a:defRPr/>
            </a:pPr>
            <a:r>
              <a:rPr lang="en-US" sz="5500" dirty="0">
                <a:solidFill>
                  <a:prstClr val="black">
                    <a:lumMod val="85000"/>
                    <a:lumOff val="15000"/>
                  </a:prstClr>
                </a:solidFill>
                <a:latin typeface="Louis George Café" panose="020B0600020202020204" pitchFamily="34" charset="0"/>
              </a:rPr>
              <a:t>Review current interview process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ouis George Café" panose="020B0600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18288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tabLst/>
              <a:defRPr/>
            </a:pP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ouis George Café" panose="020B0600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18288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ouis George Café" panose="020B0600020202020204" pitchFamily="34" charset="0"/>
                <a:ea typeface="+mn-ea"/>
                <a:cs typeface="Arial" panose="020B0604020202020204" pitchFamily="34" charset="0"/>
              </a:rPr>
              <a:t>Embrace current technology</a:t>
            </a:r>
          </a:p>
          <a:p>
            <a:pPr marL="342900" marR="0" lvl="0" indent="-18288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tabLst/>
              <a:defRPr/>
            </a:pP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ouis George Café" panose="020B0600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18288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ouis George Café" panose="020B0600020202020204" pitchFamily="34" charset="0"/>
                <a:ea typeface="+mn-ea"/>
                <a:cs typeface="Arial" panose="020B0604020202020204" pitchFamily="34" charset="0"/>
              </a:rPr>
              <a:t>Create how to videos/instructions for hiring mangers</a:t>
            </a:r>
          </a:p>
          <a:p>
            <a:pPr marL="16002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56068D-6514-4516-B3A5-40A02B5F0F37}"/>
              </a:ext>
            </a:extLst>
          </p:cNvPr>
          <p:cNvSpPr/>
          <p:nvPr/>
        </p:nvSpPr>
        <p:spPr>
          <a:xfrm>
            <a:off x="853083" y="1963737"/>
            <a:ext cx="3450431" cy="3171825"/>
          </a:xfrm>
          <a:prstGeom prst="rect">
            <a:avLst/>
          </a:prstGeom>
          <a:noFill/>
          <a:ln w="76200"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2217B-23F6-4D28-8CC5-E9555E3E6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4" t="5199" r="24431" b="30155"/>
          <a:stretch/>
        </p:blipFill>
        <p:spPr>
          <a:xfrm>
            <a:off x="109163" y="2213162"/>
            <a:ext cx="4068421" cy="267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94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2154-C3B7-40D0-AB0C-9A36E0F59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Considerations for Virtual Hiring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78BD8-76F8-4F6F-BEDF-AA2958E006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342900" marR="0" lvl="0" indent="-18288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ouis George Café" panose="020B0600020202020204" pitchFamily="34" charset="0"/>
                <a:ea typeface="+mn-ea"/>
                <a:cs typeface="Arial" panose="020B0604020202020204" pitchFamily="34" charset="0"/>
              </a:rPr>
              <a:t>Automate new hire form completion process</a:t>
            </a:r>
          </a:p>
          <a:p>
            <a:pPr marL="342900" marR="0" lvl="0" indent="-18288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tabLst/>
              <a:defRPr/>
            </a:pP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ouis George Café" panose="020B0600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18288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ouis George Café" panose="020B0600020202020204" pitchFamily="34" charset="0"/>
                <a:ea typeface="+mn-ea"/>
                <a:cs typeface="Arial" panose="020B0604020202020204" pitchFamily="34" charset="0"/>
              </a:rPr>
              <a:t>Adapt onboarding to the virtual environment</a:t>
            </a:r>
          </a:p>
          <a:p>
            <a:pPr marL="342900" marR="0" lvl="0" indent="-18288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tabLst/>
              <a:defRPr/>
            </a:pP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ouis George Café" panose="020B0600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18288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E2482"/>
              </a:buClr>
              <a:buSzPct val="115000"/>
              <a:buFont typeface="Wingdings" charset="2"/>
              <a:buChar char="§"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ouis George Café" panose="020B0600020202020204" pitchFamily="34" charset="0"/>
                <a:ea typeface="+mn-ea"/>
                <a:cs typeface="Arial" panose="020B0604020202020204" pitchFamily="34" charset="0"/>
              </a:rPr>
              <a:t>Encourage managers to transition to virtual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ouis George Café" panose="020B0600020202020204" pitchFamily="34" charset="0"/>
                <a:ea typeface="+mn-ea"/>
                <a:cs typeface="Arial" panose="020B0604020202020204" pitchFamily="34" charset="0"/>
              </a:rPr>
              <a:t>check-in meetings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ouis George Café" panose="020B0600020202020204" pitchFamily="34" charset="0"/>
              <a:ea typeface="+mn-ea"/>
              <a:cs typeface="Arial" panose="020B0604020202020204" pitchFamily="34" charset="0"/>
            </a:endParaRPr>
          </a:p>
          <a:p>
            <a:pPr marL="16002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EACD-A346-A34B-BBAF-EF458C812BA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56068D-6514-4516-B3A5-40A02B5F0F37}"/>
              </a:ext>
            </a:extLst>
          </p:cNvPr>
          <p:cNvSpPr/>
          <p:nvPr/>
        </p:nvSpPr>
        <p:spPr>
          <a:xfrm>
            <a:off x="853083" y="1963737"/>
            <a:ext cx="3450431" cy="3171825"/>
          </a:xfrm>
          <a:prstGeom prst="rect">
            <a:avLst/>
          </a:prstGeom>
          <a:noFill/>
          <a:ln w="76200">
            <a:solidFill>
              <a:srgbClr val="9E24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6605A-B0FF-492A-A8A8-46115908F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7" r="6350" b="8574"/>
          <a:stretch/>
        </p:blipFill>
        <p:spPr>
          <a:xfrm>
            <a:off x="457200" y="2176216"/>
            <a:ext cx="3654028" cy="27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58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19721-3f2e-4037-a826-7fe00fbc2e3c">
      <Value>432</Value>
    </TaxCatchAll>
    <TaxKeywordTaxHTField xmlns="64719721-3f2e-4037-a826-7fe00fbc2e3c">
      <Terms xmlns="http://schemas.microsoft.com/office/infopath/2007/PartnerControls"/>
    </TaxKeywordTaxHTField>
    <Division xmlns="64719721-3f2e-4037-a826-7fe00fbc2e3c">Human Resources Administration</Division>
    <EffectiveDate xmlns="0726195c-4e5f-403b-b0e6-5bc4fc6a495f">2019-08-19T12:54:00+00:00</EffectiveDate>
    <CategoryDoc xmlns="0726195c-4e5f-403b-b0e6-5bc4fc6a495f">None</CategoryDoc>
    <b814ba249d91463a8222dc7318a2e120 xmlns="64719721-3f2e-4037-a826-7fe00fbc2e3c">
      <Terms xmlns="http://schemas.microsoft.com/office/infopath/2007/PartnerControls">
        <TermInfo xmlns="http://schemas.microsoft.com/office/infopath/2007/PartnerControls">
          <TermName xmlns="http://schemas.microsoft.com/office/infopath/2007/PartnerControls">Announcements</TermName>
          <TermId xmlns="http://schemas.microsoft.com/office/infopath/2007/PartnerControls">6012da56-955a-4c8b-ba46-119d46f6b310</TermId>
        </TermInfo>
      </Terms>
    </b814ba249d91463a8222dc7318a2e120>
    <DocumentDescription xmlns="0726195c-4e5f-403b-b0e6-5bc4fc6a495f">Presentation for the August 18, 2020 Quarterly HR Community Meeting</DocumentDescription>
    <DisplayPriority xmlns="0726195c-4e5f-403b-b0e6-5bc4fc6a495f">1</DisplayPriorit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ASAssetContentType" ma:contentTypeID="0x010100B2029F26138C4BFDA158A626F91E876A00DD0BB0313D568F4C88398F64869700D5" ma:contentTypeVersion="66" ma:contentTypeDescription="This is used to create DOAS Asset Library" ma:contentTypeScope="" ma:versionID="7628bcf6eab5a29d15c60e345f0f36e0">
  <xsd:schema xmlns:xsd="http://www.w3.org/2001/XMLSchema" xmlns:xs="http://www.w3.org/2001/XMLSchema" xmlns:p="http://schemas.microsoft.com/office/2006/metadata/properties" xmlns:ns2="0726195c-4e5f-403b-b0e6-5bc4fc6a495f" xmlns:ns3="64719721-3f2e-4037-a826-7fe00fbc2e3c" targetNamespace="http://schemas.microsoft.com/office/2006/metadata/properties" ma:root="true" ma:fieldsID="9f4748f1dcecb71beffc1b6a22021f29" ns2:_="" ns3:_="">
    <xsd:import namespace="0726195c-4e5f-403b-b0e6-5bc4fc6a495f"/>
    <xsd:import namespace="64719721-3f2e-4037-a826-7fe00fbc2e3c"/>
    <xsd:element name="properties">
      <xsd:complexType>
        <xsd:sequence>
          <xsd:element name="documentManagement">
            <xsd:complexType>
              <xsd:all>
                <xsd:element ref="ns2:CategoryDoc" minOccurs="0"/>
                <xsd:element ref="ns2:EffectiveDate"/>
                <xsd:element ref="ns2:DocumentDescription"/>
                <xsd:element ref="ns2:DisplayPriority" minOccurs="0"/>
                <xsd:element ref="ns3:b814ba249d91463a8222dc7318a2e120" minOccurs="0"/>
                <xsd:element ref="ns3:TaxCatchAll" minOccurs="0"/>
                <xsd:element ref="ns3:TaxCatchAllLabel" minOccurs="0"/>
                <xsd:element ref="ns3:TaxKeywordTaxHTField" minOccurs="0"/>
                <xsd:element ref="ns3:Divi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6195c-4e5f-403b-b0e6-5bc4fc6a495f" elementFormDefault="qualified">
    <xsd:import namespace="http://schemas.microsoft.com/office/2006/documentManagement/types"/>
    <xsd:import namespace="http://schemas.microsoft.com/office/infopath/2007/PartnerControls"/>
    <xsd:element name="CategoryDoc" ma:index="8" nillable="true" ma:displayName="Document Category" ma:default="None" ma:description="" ma:format="Dropdown" ma:internalName="CategoryDoc">
      <xsd:simpleType>
        <xsd:restriction base="dms:Choice">
          <xsd:enumeration value="None"/>
        </xsd:restriction>
      </xsd:simpleType>
    </xsd:element>
    <xsd:element name="EffectiveDate" ma:index="9" ma:displayName="Effective Date" ma:default="[today]" ma:description="" ma:format="DateTime" ma:internalName="EffectiveDate">
      <xsd:simpleType>
        <xsd:restriction base="dms:DateTime"/>
      </xsd:simpleType>
    </xsd:element>
    <xsd:element name="DocumentDescription" ma:index="10" ma:displayName="Document Description" ma:description="Note" ma:internalName="DocumentDescription">
      <xsd:simpleType>
        <xsd:restriction base="dms:Note">
          <xsd:maxLength value="255"/>
        </xsd:restriction>
      </xsd:simpleType>
    </xsd:element>
    <xsd:element name="DisplayPriority" ma:index="11" nillable="true" ma:displayName="Display Priority" ma:internalName="DisplayPriority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19721-3f2e-4037-a826-7fe00fbc2e3c" elementFormDefault="qualified">
    <xsd:import namespace="http://schemas.microsoft.com/office/2006/documentManagement/types"/>
    <xsd:import namespace="http://schemas.microsoft.com/office/infopath/2007/PartnerControls"/>
    <xsd:element name="b814ba249d91463a8222dc7318a2e120" ma:index="12" ma:taxonomy="true" ma:internalName="b814ba249d91463a8222dc7318a2e120" ma:taxonomyFieldName="BusinessServices" ma:displayName="Business Services" ma:default="" ma:fieldId="{b814ba24-9d91-463a-8222-dc7318a2e120}" ma:sspId="24303319-78b4-4866-9de0-bde40737f1d8" ma:termSetId="c54f94ba-c49d-48e8-b789-4a89780f2686" ma:anchorId="3e0b3416-4f48-409d-9643-5ee8099d9f4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c085d1ce-44a5-47b0-af7a-48aa3d02d715}" ma:internalName="TaxCatchAll" ma:showField="CatchAllData" ma:web="0726195c-4e5f-403b-b0e6-5bc4fc6a4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c085d1ce-44a5-47b0-af7a-48aa3d02d715}" ma:internalName="TaxCatchAllLabel" ma:readOnly="true" ma:showField="CatchAllDataLabel" ma:web="0726195c-4e5f-403b-b0e6-5bc4fc6a49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6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Division" ma:index="18" nillable="true" ma:displayName="Division" ma:description="" ma:internalName="Di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24303319-78b4-4866-9de0-bde40737f1d8" ContentTypeId="0x010100B2029F26138C4BFDA158A626F91E876A" PreviousValue="false"/>
</file>

<file path=customXml/itemProps1.xml><?xml version="1.0" encoding="utf-8"?>
<ds:datastoreItem xmlns:ds="http://schemas.openxmlformats.org/officeDocument/2006/customXml" ds:itemID="{8A42A322-A5C9-4263-8D23-E020112C9F34}"/>
</file>

<file path=customXml/itemProps2.xml><?xml version="1.0" encoding="utf-8"?>
<ds:datastoreItem xmlns:ds="http://schemas.openxmlformats.org/officeDocument/2006/customXml" ds:itemID="{4505E05A-A7AC-4623-984C-06397B16D0BB}"/>
</file>

<file path=customXml/itemProps3.xml><?xml version="1.0" encoding="utf-8"?>
<ds:datastoreItem xmlns:ds="http://schemas.openxmlformats.org/officeDocument/2006/customXml" ds:itemID="{AB5C403B-13EE-42CC-AB7D-DC8400EC83EF}"/>
</file>

<file path=customXml/itemProps4.xml><?xml version="1.0" encoding="utf-8"?>
<ds:datastoreItem xmlns:ds="http://schemas.openxmlformats.org/officeDocument/2006/customXml" ds:itemID="{1EDDA147-74B4-474B-BDD6-EB1A414CD4F4}"/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1381</Words>
  <Application>Microsoft Office PowerPoint</Application>
  <PresentationFormat>On-screen Show (4:3)</PresentationFormat>
  <Paragraphs>225</Paragraphs>
  <Slides>26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Helvetica</vt:lpstr>
      <vt:lpstr>Louis George Café</vt:lpstr>
      <vt:lpstr>Lucida Grande</vt:lpstr>
      <vt:lpstr>Wingdings</vt:lpstr>
      <vt:lpstr>Office Theme</vt:lpstr>
      <vt:lpstr>1_Office Theme</vt:lpstr>
      <vt:lpstr>Worksheet</vt:lpstr>
      <vt:lpstr>Quarterly HR Community Meeting</vt:lpstr>
      <vt:lpstr>Quarterly HR Community Meeting AGENDA August 18, 2020, 10:00am – 12:00pm Via GoToWebinar</vt:lpstr>
      <vt:lpstr>Welcome </vt:lpstr>
      <vt:lpstr>Making the New Normal Work Agency HR Perspectives </vt:lpstr>
      <vt:lpstr>Making the New Normal Work Agency HR Perspectives </vt:lpstr>
      <vt:lpstr>Making the New Normal Work Telework </vt:lpstr>
      <vt:lpstr>Making the New Normal Work Virtual Recruiting </vt:lpstr>
      <vt:lpstr>Considerations for Virtual Recruiting </vt:lpstr>
      <vt:lpstr>Considerations for Virtual Hiring </vt:lpstr>
      <vt:lpstr>Making the New Normal Work: Questions and Answers</vt:lpstr>
      <vt:lpstr>Benefits Updates</vt:lpstr>
      <vt:lpstr>2020 Open Enrollment for Plan Year 2021</vt:lpstr>
      <vt:lpstr>2021 Flexible Benefits Program Changes and Other Updates </vt:lpstr>
      <vt:lpstr>Dental RFP for Plan Year 2021</vt:lpstr>
      <vt:lpstr>Pet Insurance RFP for Plan Year 2021</vt:lpstr>
      <vt:lpstr>Employee Assistance Program RFP for FY2021</vt:lpstr>
      <vt:lpstr>GASCCP 2020-2021 Campaign</vt:lpstr>
      <vt:lpstr>Meeting Wrap-up</vt:lpstr>
      <vt:lpstr>Status Update on the Eligibility and Enrollment System and Services 2019 Contract</vt:lpstr>
      <vt:lpstr>Status Update on the Eligibility and Enrollment System and Services 2019 Contract, cont.</vt:lpstr>
      <vt:lpstr>Preventing Sexual Harassment FY21 Annual Training Dates to Remember</vt:lpstr>
      <vt:lpstr>2020 HR Community Meeting  Dates </vt:lpstr>
      <vt:lpstr>Other Upcoming HR Meetings</vt:lpstr>
      <vt:lpstr>Georgia Council for Human Resources  (formerly Council for State Personnel Administration)  Annual Conference – September 24 - 25</vt:lpstr>
      <vt:lpstr>Meeting Feedback</vt:lpstr>
      <vt:lpstr>404-463-7054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Quarterly HR Community Meeting - August 2020</dc:title>
  <dc:creator>Jenkins, Monique</dc:creator>
  <cp:keywords/>
  <cp:lastModifiedBy>Jenkins, Monique</cp:lastModifiedBy>
  <cp:revision>13</cp:revision>
  <dcterms:created xsi:type="dcterms:W3CDTF">2020-08-13T15:52:01Z</dcterms:created>
  <dcterms:modified xsi:type="dcterms:W3CDTF">2020-08-18T21:00:07Z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0x010100B2029F26138C4BFDA158A626F91E876A00DD0BB0313D568F4C88398F64869700D5</vt:lpwstr>
  </property>
  <property fmtid="{D5CDD505-2E9C-101B-9397-08002B2CF9AE}" pid="3" name="TaxKeyword">
    <vt:lpwstr/>
  </property>
  <property fmtid="{D5CDD505-2E9C-101B-9397-08002B2CF9AE}" pid="4" name="BusinessServices">
    <vt:lpwstr>432;#Announcements|6012da56-955a-4c8b-ba46-119d46f6b310</vt:lpwstr>
  </property>
</Properties>
</file>